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61"/>
  </p:notesMasterIdLst>
  <p:handoutMasterIdLst>
    <p:handoutMasterId r:id="rId62"/>
  </p:handoutMasterIdLst>
  <p:sldIdLst>
    <p:sldId id="256" r:id="rId2"/>
    <p:sldId id="805" r:id="rId3"/>
    <p:sldId id="842" r:id="rId4"/>
    <p:sldId id="655" r:id="rId5"/>
    <p:sldId id="656" r:id="rId6"/>
    <p:sldId id="843" r:id="rId7"/>
    <p:sldId id="844" r:id="rId8"/>
    <p:sldId id="845" r:id="rId9"/>
    <p:sldId id="855" r:id="rId10"/>
    <p:sldId id="587" r:id="rId11"/>
    <p:sldId id="846" r:id="rId12"/>
    <p:sldId id="589" r:id="rId13"/>
    <p:sldId id="857" r:id="rId14"/>
    <p:sldId id="628" r:id="rId15"/>
    <p:sldId id="590" r:id="rId16"/>
    <p:sldId id="591" r:id="rId17"/>
    <p:sldId id="856" r:id="rId18"/>
    <p:sldId id="592" r:id="rId19"/>
    <p:sldId id="593" r:id="rId20"/>
    <p:sldId id="774" r:id="rId21"/>
    <p:sldId id="775" r:id="rId22"/>
    <p:sldId id="851" r:id="rId23"/>
    <p:sldId id="594" r:id="rId24"/>
    <p:sldId id="664" r:id="rId25"/>
    <p:sldId id="641" r:id="rId26"/>
    <p:sldId id="817" r:id="rId27"/>
    <p:sldId id="818" r:id="rId28"/>
    <p:sldId id="827" r:id="rId29"/>
    <p:sldId id="828" r:id="rId30"/>
    <p:sldId id="643" r:id="rId31"/>
    <p:sldId id="645" r:id="rId32"/>
    <p:sldId id="647" r:id="rId33"/>
    <p:sldId id="648" r:id="rId34"/>
    <p:sldId id="821" r:id="rId35"/>
    <p:sldId id="832" r:id="rId36"/>
    <p:sldId id="847" r:id="rId37"/>
    <p:sldId id="629" r:id="rId38"/>
    <p:sldId id="833" r:id="rId39"/>
    <p:sldId id="834" r:id="rId40"/>
    <p:sldId id="835" r:id="rId41"/>
    <p:sldId id="836" r:id="rId42"/>
    <p:sldId id="837" r:id="rId43"/>
    <p:sldId id="853" r:id="rId44"/>
    <p:sldId id="694" r:id="rId45"/>
    <p:sldId id="854" r:id="rId46"/>
    <p:sldId id="686" r:id="rId47"/>
    <p:sldId id="687" r:id="rId48"/>
    <p:sldId id="689" r:id="rId49"/>
    <p:sldId id="741" r:id="rId50"/>
    <p:sldId id="612" r:id="rId51"/>
    <p:sldId id="737" r:id="rId52"/>
    <p:sldId id="727" r:id="rId53"/>
    <p:sldId id="728" r:id="rId54"/>
    <p:sldId id="738" r:id="rId55"/>
    <p:sldId id="734" r:id="rId56"/>
    <p:sldId id="735" r:id="rId57"/>
    <p:sldId id="736" r:id="rId58"/>
    <p:sldId id="743" r:id="rId59"/>
    <p:sldId id="852" r:id="rId60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Monotype Sorts" pitchFamily="2" charset="2"/>
      <a:buChar char="z"/>
      <a:defRPr kumimoji="1" sz="36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Monotype Sorts" pitchFamily="2" charset="2"/>
      <a:buChar char="z"/>
      <a:defRPr kumimoji="1" sz="36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Monotype Sorts" pitchFamily="2" charset="2"/>
      <a:buChar char="z"/>
      <a:defRPr kumimoji="1" sz="36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Monotype Sorts" pitchFamily="2" charset="2"/>
      <a:buChar char="z"/>
      <a:defRPr kumimoji="1" sz="36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lr>
        <a:schemeClr val="accent2"/>
      </a:buClr>
      <a:buFont typeface="Monotype Sorts" pitchFamily="2" charset="2"/>
      <a:buChar char="z"/>
      <a:defRPr kumimoji="1" sz="36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36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36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36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36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4FBBD1"/>
    <a:srgbClr val="808000"/>
    <a:srgbClr val="C0C0C0"/>
    <a:srgbClr val="7F9EA1"/>
    <a:srgbClr val="BD26FA"/>
    <a:srgbClr val="43CBDD"/>
    <a:srgbClr val="F12FDA"/>
    <a:srgbClr val="33CC33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392" autoAdjust="0"/>
    <p:restoredTop sz="94665" autoAdjust="0"/>
  </p:normalViewPr>
  <p:slideViewPr>
    <p:cSldViewPr snapToGrid="0">
      <p:cViewPr varScale="1">
        <p:scale>
          <a:sx n="87" d="100"/>
          <a:sy n="87" d="100"/>
        </p:scale>
        <p:origin x="-134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9578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623" y="0"/>
            <a:ext cx="316957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1140"/>
            <a:ext cx="3169578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623" y="9121140"/>
            <a:ext cx="316957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fld id="{44AC58EE-8156-4C8A-88E2-83864D93F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69578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623" y="0"/>
            <a:ext cx="316957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045" y="4560570"/>
            <a:ext cx="536311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1140"/>
            <a:ext cx="3169578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623" y="9121140"/>
            <a:ext cx="3169577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kumimoji="0" sz="1200">
                <a:latin typeface="Times New Roman" pitchFamily="18" charset="0"/>
              </a:defRPr>
            </a:lvl1pPr>
          </a:lstStyle>
          <a:p>
            <a:fld id="{DF963F02-104E-4D6F-8B02-3A121ADACF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9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63F02-104E-4D6F-8B02-3A121ADACFE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63F02-104E-4D6F-8B02-3A121ADACFE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63F02-104E-4D6F-8B02-3A121ADACFE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63F02-104E-4D6F-8B02-3A121ADACFE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63F02-104E-4D6F-8B02-3A121ADACFE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63F02-104E-4D6F-8B02-3A121ADACFE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63F02-104E-4D6F-8B02-3A121ADACFE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63F02-104E-4D6F-8B02-3A121ADACFE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299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4EBC-B237-4947-A785-6C447C1D0FB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CDBC9-831C-4543-AC6B-0A0BD365D64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DAC6D1-70DB-41A8-8F58-26BC6F0C4500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63F02-104E-4D6F-8B02-3A121ADACFE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63F02-104E-4D6F-8B02-3A121ADACFE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63F02-104E-4D6F-8B02-3A121ADACFE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CDBC9-831C-4543-AC6B-0A0BD365D64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CDBC9-831C-4543-AC6B-0A0BD365D64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DCB3B8-6859-4667-AF9F-0C60F090DDAE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BCDBC9-831C-4543-AC6B-0A0BD365D64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D8657-7FC4-492C-ADD0-79430911E29E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94710B-579D-485C-BC28-6106E888A120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63F02-104E-4D6F-8B02-3A121ADACFE8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63F02-104E-4D6F-8B02-3A121ADACFE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63F02-104E-4D6F-8B02-3A121ADACFE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2E4-AAA7-4D74-A6B1-26BAA7D36DB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2E4-AAA7-4D74-A6B1-26BAA7D36DB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72747B-7B07-42F8-9989-DAA848C9C13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A82E4-AAA7-4D74-A6B1-26BAA7D36DB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4A60D4-B464-48ED-9580-F0C88951B64E}" type="slidenum">
              <a:rPr lang="ru-RU" smtClean="0"/>
              <a:pPr>
                <a:defRPr/>
              </a:pPr>
              <a:t>47</a:t>
            </a:fld>
            <a:endParaRPr lang="ru-RU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63F02-104E-4D6F-8B02-3A121ADACFE8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0409D3-FAE7-4C4F-BCE2-2EA093159FD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63F02-104E-4D6F-8B02-3A121ADACFE8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63F02-104E-4D6F-8B02-3A121ADACFE8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0D9-B705-4BE3-9633-65B98F10B062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02FB8-10CD-48A1-AF7E-3DE41151662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Replace fragment figure with the new figure from </a:t>
            </a:r>
            <a:r>
              <a:rPr lang="en-US" dirty="0" err="1" smtClean="0"/>
              <a:t>Stut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0D9-B705-4BE3-9633-65B98F10B062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63F02-104E-4D6F-8B02-3A121ADACFE8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0D9-B705-4BE3-9633-65B98F10B062}" type="slidenum">
              <a:rPr lang="ru-RU" smtClean="0"/>
              <a:pPr/>
              <a:t>55</a:t>
            </a:fld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0D9-B705-4BE3-9633-65B98F10B062}" type="slidenum">
              <a:rPr lang="ru-RU" smtClean="0"/>
              <a:pPr/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9C0D9-B705-4BE3-9633-65B98F10B062}" type="slidenum">
              <a:rPr lang="ru-RU" smtClean="0"/>
              <a:pPr/>
              <a:t>57</a:t>
            </a:fld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2D185-E62C-4DAB-B331-B9110AFD1F25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B5C102-9EF8-4714-8CCA-1F2361FFE555}" type="slidenum">
              <a:rPr lang="en-US" smtClean="0"/>
              <a:pPr>
                <a:defRPr/>
              </a:pPr>
              <a:t>59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63392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02FB8-10CD-48A1-AF7E-3DE41151662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BD4EBC-B237-4947-A785-6C447C1D0FB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63F02-104E-4D6F-8B02-3A121ADACFE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8D3801-33EF-49A5-B2E2-5E342D89CD30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63F02-104E-4D6F-8B02-3A121ADACFE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 sz="1400">
                <a:solidFill>
                  <a:srgbClr val="5E574E"/>
                </a:solidFill>
                <a:latin typeface="Arial" charset="0"/>
              </a:defRPr>
            </a:lvl1pPr>
          </a:lstStyle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 sz="1400">
                <a:solidFill>
                  <a:srgbClr val="5E574E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 sz="1400">
                <a:solidFill>
                  <a:srgbClr val="5E574E"/>
                </a:solidFill>
                <a:latin typeface="Arial" charset="0"/>
              </a:defRPr>
            </a:lvl1pPr>
          </a:lstStyle>
          <a:p>
            <a:fld id="{555BD959-0597-4F1D-B17B-41ED37345BD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079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3F765-17D5-458A-BEB8-618D9A2EBA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A3E3C3-DE81-433F-B43D-B60DC19C28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1B3ADFD-08B4-433F-9650-EE3CA221A7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885950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4048125"/>
            <a:ext cx="4013200" cy="2009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293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028566-31A0-423C-9F0B-047D319F0F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A7204-B5E5-4E1A-90F9-E425B112A2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61670-381E-4ACB-A937-DAAB46B69C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26EF5-57C9-45F1-85BE-BE58E6044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AE6F4-397F-4DD7-A5E3-ED9D710F68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1A7127-3B0F-4DDC-A4E1-AE59D7CA7A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68E74-5B78-4BCD-BE38-C98186DA09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E01CB-C0C0-4783-946C-CE25FDE72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6AB58-8B44-4D7C-8055-7764A19D29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buClrTx/>
              <a:buFontTx/>
              <a:buNone/>
              <a:defRPr kumimoji="0" sz="1200">
                <a:solidFill>
                  <a:schemeClr val="folHlink"/>
                </a:solidFill>
                <a:latin typeface="+mn-lt"/>
              </a:defRPr>
            </a:lvl1pPr>
          </a:lstStyle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buClrTx/>
              <a:buFontTx/>
              <a:buNone/>
              <a:defRPr kumimoji="0" sz="1200">
                <a:solidFill>
                  <a:schemeClr val="folHlink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buClrTx/>
              <a:buFontTx/>
              <a:buNone/>
              <a:defRPr kumimoji="0" sz="1200">
                <a:solidFill>
                  <a:schemeClr val="folHlink"/>
                </a:solidFill>
                <a:latin typeface="+mn-lt"/>
              </a:defRPr>
            </a:lvl1pPr>
          </a:lstStyle>
          <a:p>
            <a:fld id="{F9A95B2B-68C4-4CAD-A776-7DF7CF3C335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055" name="Picture 7" descr="paint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5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33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33CC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33CC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33CC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33CC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33CC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33CC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33CC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33CC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q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o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eofy.de/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3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rl2.org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Coordination and Component Composition</a:t>
            </a:r>
            <a:endParaRPr lang="en-US" sz="4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0011" y="3886199"/>
            <a:ext cx="6834389" cy="23085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accent1"/>
                </a:solidFill>
              </a:rPr>
              <a:t>Farhad Arbab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solidFill>
                  <a:srgbClr val="008000"/>
                </a:solidFill>
              </a:rPr>
              <a:t>Center for Mathematics and Computer Science (CWI), Amsterdam</a:t>
            </a:r>
          </a:p>
          <a:p>
            <a:pPr>
              <a:lnSpc>
                <a:spcPct val="80000"/>
              </a:lnSpc>
            </a:pPr>
            <a:r>
              <a:rPr lang="en-US" sz="1600" dirty="0" smtClean="0">
                <a:solidFill>
                  <a:srgbClr val="008000"/>
                </a:solidFill>
              </a:rPr>
              <a:t>Leiden Institute of Advanced Computer Science, Leiden University</a:t>
            </a:r>
            <a:endParaRPr lang="en-US" sz="1600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</a:pPr>
            <a:endParaRPr lang="en-US" sz="1600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</a:pPr>
            <a:endParaRPr lang="en-US" sz="1600" dirty="0" smtClean="0">
              <a:solidFill>
                <a:srgbClr val="808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solidFill>
                  <a:srgbClr val="FFC000"/>
                </a:solidFill>
              </a:rPr>
              <a:t>March 2015</a:t>
            </a:r>
            <a:endParaRPr lang="en-US" sz="1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Channels 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Atomic connectors in Reo are called </a:t>
            </a:r>
            <a:r>
              <a:rPr lang="en-US" sz="2400" i="1">
                <a:solidFill>
                  <a:srgbClr val="FF9900"/>
                </a:solidFill>
              </a:rPr>
              <a:t>channels</a:t>
            </a:r>
            <a:r>
              <a:rPr lang="en-US" sz="2400"/>
              <a:t>.</a:t>
            </a:r>
          </a:p>
          <a:p>
            <a:pPr>
              <a:lnSpc>
                <a:spcPct val="90000"/>
              </a:lnSpc>
            </a:pPr>
            <a:r>
              <a:rPr lang="en-US" sz="2400"/>
              <a:t>Reo generalizes the common notion of channel.</a:t>
            </a:r>
          </a:p>
          <a:p>
            <a:pPr>
              <a:lnSpc>
                <a:spcPct val="90000"/>
              </a:lnSpc>
            </a:pPr>
            <a:r>
              <a:rPr lang="en-US" sz="2400"/>
              <a:t>A </a:t>
            </a:r>
            <a:r>
              <a:rPr lang="en-US" sz="2400">
                <a:solidFill>
                  <a:srgbClr val="FF9900"/>
                </a:solidFill>
              </a:rPr>
              <a:t>channel</a:t>
            </a:r>
            <a:r>
              <a:rPr lang="en-US" sz="2400"/>
              <a:t> is an abstract communication medium with: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exactly </a:t>
            </a:r>
            <a:r>
              <a:rPr lang="en-US" sz="2000">
                <a:solidFill>
                  <a:srgbClr val="FF9900"/>
                </a:solidFill>
              </a:rPr>
              <a:t>two ends</a:t>
            </a:r>
            <a:r>
              <a:rPr lang="en-US" sz="2000"/>
              <a:t>; and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 </a:t>
            </a:r>
            <a:r>
              <a:rPr lang="en-US" sz="2000">
                <a:solidFill>
                  <a:srgbClr val="FF9900"/>
                </a:solidFill>
              </a:rPr>
              <a:t>constraint</a:t>
            </a:r>
            <a:r>
              <a:rPr lang="en-US" sz="2000"/>
              <a:t> that relates (the flows of data at) its ends.</a:t>
            </a:r>
            <a:endParaRPr lang="en-US" sz="200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/>
              <a:t>Two types of channel ends</a:t>
            </a: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FF9900"/>
                </a:solidFill>
              </a:rPr>
              <a:t>Source</a:t>
            </a:r>
            <a:r>
              <a:rPr lang="en-US" sz="2000"/>
              <a:t>: data enters into the channel.</a:t>
            </a:r>
            <a:endParaRPr lang="en-US" sz="200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>
                <a:solidFill>
                  <a:srgbClr val="FF9900"/>
                </a:solidFill>
              </a:rPr>
              <a:t>Sink</a:t>
            </a:r>
            <a:r>
              <a:rPr lang="en-US" sz="2000"/>
              <a:t>: data</a:t>
            </a:r>
            <a:r>
              <a:rPr lang="en-US" sz="2000">
                <a:solidFill>
                  <a:schemeClr val="accent1"/>
                </a:solidFill>
              </a:rPr>
              <a:t> </a:t>
            </a:r>
            <a:r>
              <a:rPr lang="en-US" sz="2000"/>
              <a:t>leaves the channel.</a:t>
            </a:r>
          </a:p>
          <a:p>
            <a:pPr>
              <a:lnSpc>
                <a:spcPct val="90000"/>
              </a:lnSpc>
            </a:pPr>
            <a:r>
              <a:rPr lang="en-US" sz="2400"/>
              <a:t>A channel can have two sources or two sinks.</a:t>
            </a:r>
          </a:p>
          <a:p>
            <a:pPr>
              <a:lnSpc>
                <a:spcPct val="90000"/>
              </a:lnSpc>
            </a:pPr>
            <a:r>
              <a:rPr lang="en-US" sz="2400"/>
              <a:t>A channel represents a </a:t>
            </a:r>
            <a:r>
              <a:rPr lang="en-US" sz="2400">
                <a:solidFill>
                  <a:srgbClr val="FF9900"/>
                </a:solidFill>
              </a:rPr>
              <a:t>primitive interaction</a:t>
            </a:r>
            <a:r>
              <a:rPr lang="en-US" sz="2400"/>
              <a:t>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2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2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2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2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2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82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82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Synchronously passes its input as its output:</a:t>
            </a:r>
          </a:p>
          <a:p>
            <a:pPr lvl="1"/>
            <a:r>
              <a:rPr lang="en-US" sz="1800" dirty="0"/>
              <a:t> </a:t>
            </a:r>
            <a:endParaRPr lang="en-US" sz="1800" dirty="0" smtClean="0"/>
          </a:p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infinite FIFO:</a:t>
            </a:r>
          </a:p>
          <a:p>
            <a:pPr lvl="1"/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FIFO1:</a:t>
            </a:r>
          </a:p>
          <a:p>
            <a:pPr lvl="1"/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lossy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synchronous channel:</a:t>
            </a:r>
          </a:p>
          <a:p>
            <a:pPr lvl="1"/>
            <a:endParaRPr lang="en-US" sz="1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Synchronous drain:</a:t>
            </a:r>
          </a:p>
          <a:p>
            <a:pPr lvl="1"/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Synchronous spout:</a:t>
            </a:r>
          </a:p>
          <a:p>
            <a:pPr lvl="1"/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hannels: binary components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6903558" y="2968035"/>
            <a:ext cx="2157972" cy="369332"/>
            <a:chOff x="5467912" y="3247875"/>
            <a:chExt cx="2157972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5467912" y="3298814"/>
              <a:ext cx="532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100" dirty="0" smtClean="0">
                  <a:latin typeface="Symbol" panose="05050102010706020507" pitchFamily="18" charset="2"/>
                </a:rPr>
                <a:t>(</a:t>
              </a:r>
              <a:r>
                <a:rPr lang="en-US" sz="1100" dirty="0" err="1" smtClean="0">
                  <a:latin typeface="Symbol" panose="05050102010706020507" pitchFamily="18" charset="2"/>
                </a:rPr>
                <a:t>a,</a:t>
              </a:r>
              <a:r>
                <a:rPr lang="en-US" sz="1100" dirty="0" err="1"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r>
                <a:rPr lang="en-US" sz="1100" dirty="0" smtClean="0">
                  <a:latin typeface="Symbol" panose="05050102010706020507" pitchFamily="18" charset="2"/>
                </a:rPr>
                <a:t>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7013812" y="3355451"/>
              <a:ext cx="134470" cy="13447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93370" y="3298616"/>
              <a:ext cx="532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100" dirty="0" smtClean="0">
                  <a:latin typeface="Symbol" panose="05050102010706020507" pitchFamily="18" charset="2"/>
                </a:rPr>
                <a:t>(</a:t>
              </a:r>
              <a:r>
                <a:rPr lang="en-US" sz="1100" dirty="0" err="1" smtClean="0">
                  <a:latin typeface="Symbol" panose="05050102010706020507" pitchFamily="18" charset="2"/>
                </a:rPr>
                <a:t>b,</a:t>
              </a:r>
              <a:r>
                <a:rPr lang="en-US" sz="1100" dirty="0" err="1" smtClean="0"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r>
                <a:rPr lang="en-US" sz="1100" dirty="0" smtClean="0">
                  <a:latin typeface="Symbol" panose="05050102010706020507" pitchFamily="18" charset="2"/>
                </a:rPr>
                <a:t>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55653" y="3247875"/>
              <a:ext cx="954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FIFO</a:t>
              </a:r>
              <a:endPara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988418" y="3288209"/>
              <a:ext cx="1092629" cy="28117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917023" y="3368891"/>
              <a:ext cx="134470" cy="13447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903558" y="2229484"/>
            <a:ext cx="2157972" cy="369332"/>
            <a:chOff x="5467912" y="3247875"/>
            <a:chExt cx="2157972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5467912" y="3298814"/>
              <a:ext cx="532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100" dirty="0" smtClean="0">
                  <a:latin typeface="Symbol" panose="05050102010706020507" pitchFamily="18" charset="2"/>
                </a:rPr>
                <a:t>(</a:t>
              </a:r>
              <a:r>
                <a:rPr lang="en-US" sz="1100" dirty="0" err="1" smtClean="0">
                  <a:latin typeface="Symbol" panose="05050102010706020507" pitchFamily="18" charset="2"/>
                </a:rPr>
                <a:t>a,</a:t>
              </a:r>
              <a:r>
                <a:rPr lang="en-US" sz="1100" dirty="0" err="1"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r>
                <a:rPr lang="en-US" sz="1100" dirty="0" smtClean="0">
                  <a:latin typeface="Symbol" panose="05050102010706020507" pitchFamily="18" charset="2"/>
                </a:rPr>
                <a:t>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7013812" y="3355451"/>
              <a:ext cx="134470" cy="13447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93370" y="3298616"/>
              <a:ext cx="532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100" dirty="0" smtClean="0">
                  <a:latin typeface="Symbol" panose="05050102010706020507" pitchFamily="18" charset="2"/>
                </a:rPr>
                <a:t>(</a:t>
              </a:r>
              <a:r>
                <a:rPr lang="en-US" sz="1100" dirty="0" err="1" smtClean="0">
                  <a:latin typeface="Symbol" panose="05050102010706020507" pitchFamily="18" charset="2"/>
                </a:rPr>
                <a:t>b,</a:t>
              </a:r>
              <a:r>
                <a:rPr lang="en-US" sz="1100" dirty="0" err="1" smtClean="0"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r>
                <a:rPr lang="en-US" sz="1100" dirty="0" smtClean="0">
                  <a:latin typeface="Symbol" panose="05050102010706020507" pitchFamily="18" charset="2"/>
                </a:rPr>
                <a:t>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55653" y="3247875"/>
              <a:ext cx="954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Sync</a:t>
              </a:r>
              <a:endPara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988418" y="3288209"/>
              <a:ext cx="1092629" cy="28117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5917023" y="3368891"/>
              <a:ext cx="134470" cy="13447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914536" y="3659346"/>
            <a:ext cx="2157972" cy="369332"/>
            <a:chOff x="5467912" y="3247875"/>
            <a:chExt cx="2157972" cy="369332"/>
          </a:xfrm>
        </p:grpSpPr>
        <p:sp>
          <p:nvSpPr>
            <p:cNvPr id="33" name="TextBox 32"/>
            <p:cNvSpPr txBox="1"/>
            <p:nvPr/>
          </p:nvSpPr>
          <p:spPr>
            <a:xfrm>
              <a:off x="5467912" y="3298814"/>
              <a:ext cx="532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100" dirty="0" smtClean="0">
                  <a:latin typeface="Symbol" panose="05050102010706020507" pitchFamily="18" charset="2"/>
                </a:rPr>
                <a:t>(</a:t>
              </a:r>
              <a:r>
                <a:rPr lang="en-US" sz="1100" dirty="0" err="1" smtClean="0">
                  <a:latin typeface="Symbol" panose="05050102010706020507" pitchFamily="18" charset="2"/>
                </a:rPr>
                <a:t>a,</a:t>
              </a:r>
              <a:r>
                <a:rPr lang="en-US" sz="1100" dirty="0" err="1"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r>
                <a:rPr lang="en-US" sz="1100" dirty="0" smtClean="0">
                  <a:latin typeface="Symbol" panose="05050102010706020507" pitchFamily="18" charset="2"/>
                </a:rPr>
                <a:t>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7013812" y="3355451"/>
              <a:ext cx="134470" cy="13447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93370" y="3298616"/>
              <a:ext cx="532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100" dirty="0" smtClean="0">
                  <a:latin typeface="Symbol" panose="05050102010706020507" pitchFamily="18" charset="2"/>
                </a:rPr>
                <a:t>(</a:t>
              </a:r>
              <a:r>
                <a:rPr lang="en-US" sz="1100" dirty="0" err="1" smtClean="0">
                  <a:latin typeface="Symbol" panose="05050102010706020507" pitchFamily="18" charset="2"/>
                </a:rPr>
                <a:t>b,</a:t>
              </a:r>
              <a:r>
                <a:rPr lang="en-US" sz="1100" dirty="0" err="1" smtClean="0"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r>
                <a:rPr lang="en-US" sz="1100" dirty="0" smtClean="0">
                  <a:latin typeface="Symbol" panose="05050102010706020507" pitchFamily="18" charset="2"/>
                </a:rPr>
                <a:t>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55653" y="3247875"/>
              <a:ext cx="954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FIFO1</a:t>
              </a:r>
              <a:endPara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988418" y="3288209"/>
              <a:ext cx="1092629" cy="28117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5917023" y="3368891"/>
              <a:ext cx="134470" cy="13447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14444" y="4348665"/>
            <a:ext cx="2157972" cy="321513"/>
            <a:chOff x="5467912" y="3247875"/>
            <a:chExt cx="2157972" cy="321513"/>
          </a:xfrm>
        </p:grpSpPr>
        <p:sp>
          <p:nvSpPr>
            <p:cNvPr id="40" name="TextBox 39"/>
            <p:cNvSpPr txBox="1"/>
            <p:nvPr/>
          </p:nvSpPr>
          <p:spPr>
            <a:xfrm>
              <a:off x="5467912" y="3298814"/>
              <a:ext cx="532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100" dirty="0" smtClean="0">
                  <a:latin typeface="Symbol" panose="05050102010706020507" pitchFamily="18" charset="2"/>
                </a:rPr>
                <a:t>(</a:t>
              </a:r>
              <a:r>
                <a:rPr lang="en-US" sz="1100" dirty="0" err="1" smtClean="0">
                  <a:latin typeface="Symbol" panose="05050102010706020507" pitchFamily="18" charset="2"/>
                </a:rPr>
                <a:t>a,</a:t>
              </a:r>
              <a:r>
                <a:rPr lang="en-US" sz="1100" dirty="0" err="1"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r>
                <a:rPr lang="en-US" sz="1100" dirty="0" smtClean="0">
                  <a:latin typeface="Symbol" panose="05050102010706020507" pitchFamily="18" charset="2"/>
                </a:rPr>
                <a:t>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7013812" y="3355451"/>
              <a:ext cx="134470" cy="13447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093370" y="3298616"/>
              <a:ext cx="532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100" dirty="0" smtClean="0">
                  <a:latin typeface="Symbol" panose="05050102010706020507" pitchFamily="18" charset="2"/>
                </a:rPr>
                <a:t>(</a:t>
              </a:r>
              <a:r>
                <a:rPr lang="en-US" sz="1100" dirty="0" err="1" smtClean="0">
                  <a:latin typeface="Symbol" panose="05050102010706020507" pitchFamily="18" charset="2"/>
                </a:rPr>
                <a:t>b,</a:t>
              </a:r>
              <a:r>
                <a:rPr lang="en-US" sz="1100" dirty="0" err="1" smtClean="0"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r>
                <a:rPr lang="en-US" sz="1100" dirty="0" smtClean="0">
                  <a:latin typeface="Symbol" panose="05050102010706020507" pitchFamily="18" charset="2"/>
                </a:rPr>
                <a:t>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055653" y="3247875"/>
              <a:ext cx="954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LossySync</a:t>
              </a:r>
              <a:endPara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5988418" y="3288209"/>
              <a:ext cx="1092629" cy="28117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5917023" y="3368891"/>
              <a:ext cx="134470" cy="13447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060618" y="4297679"/>
                <a:ext cx="5908348" cy="465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</a:rPr>
                        <m:t>𝐿𝑜𝑠𝑠𝑦𝑆𝑦𝑛𝑐</m:t>
                      </m:r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d>
                        <m:dPr>
                          <m:begChr m:val="⟨"/>
                          <m:endChr m:val="⟩"/>
                          <m:ctrlPr>
                            <a:rPr lang="pt-BR" sz="1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12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;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2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sz="1200" b="0" i="1" smtClean="0">
                          <a:latin typeface="Cambria Math"/>
                        </a:rPr>
                        <m:t>)</m:t>
                      </m:r>
                      <m:r>
                        <a:rPr lang="en-US" sz="1200" i="1">
                          <a:latin typeface="Cambria Math"/>
                          <a:ea typeface="Cambria Math"/>
                        </a:rPr>
                        <m:t>≡</m:t>
                      </m:r>
                      <m:d>
                        <m:dPr>
                          <m:begChr m:val="{"/>
                          <m:endChr m:val=""/>
                          <m:ctrlPr>
                            <a:rPr lang="pt-BR" sz="12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12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sz="120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𝐿𝑜𝑠𝑠𝑦𝑆𝑦𝑛𝑐</m:t>
                                    </m:r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pt-BR" sz="12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12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t-BR" sz="12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p>
                                            <m:r>
                                              <a:rPr lang="en-US" sz="12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en-US" sz="1200" i="1">
                                            <a:latin typeface="Cambria Math"/>
                                            <a:ea typeface="Cambria Math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2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2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sz="12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sz="1200" b="0" i="1" smtClean="0">
                                        <a:latin typeface="Cambria Math"/>
                                        <a:ea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sz="12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i="1">
                                            <a:latin typeface="Cambria Math"/>
                                            <a:ea typeface="Cambria Math"/>
                                          </a:rPr>
                                          <m:t>𝛽</m:t>
                                        </m:r>
                                        <m:r>
                                          <a:rPr lang="en-US" sz="1200" i="1">
                                            <a:latin typeface="Cambria Math"/>
                                            <a:ea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1200" i="1">
                                            <a:latin typeface="Cambria Math"/>
                                            <a:ea typeface="Cambria Math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  <m:r>
                                      <a:rPr lang="en-US" sz="1200" b="0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                            </m:t>
                                    </m:r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𝑖𝑓</m:t>
                                    </m:r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  <m:d>
                                      <m:dPr>
                                        <m:ctrlPr>
                                          <a:rPr lang="en-US" sz="12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d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&lt;</m:t>
                                    </m:r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(0)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sz="120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BR" sz="1200" i="1" smtClean="0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  <m:d>
                                      <m:dPr>
                                        <m:ctrlPr>
                                          <a:rPr lang="en-US" sz="12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e>
                                    </m:d>
                                    <m:r>
                                      <m:rPr>
                                        <m:brk m:alnAt="7"/>
                                      </m:rPr>
                                      <a:rPr lang="en-US" sz="1200" b="0" i="1" smtClean="0">
                                        <a:latin typeface="Cambria Math"/>
                                        <a:ea typeface="Cambria Math"/>
                                      </a:rPr>
                                      <m:t>=</m:t>
                                    </m:r>
                                    <m:r>
                                      <a:rPr lang="en-US" sz="1200" b="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  <m:d>
                                      <m:dPr>
                                        <m:ctrlPr>
                                          <a:rPr lang="en-US" sz="12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e>
                                    </m:d>
                                    <m:r>
                                      <m:rPr>
                                        <m:brk m:alnAt="7"/>
                                      </m:rPr>
                                      <a:rPr lang="en-US" sz="1200" b="0" i="1" smtClean="0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sz="1200" i="1">
                                        <a:latin typeface="Cambria Math"/>
                                      </a:rPr>
                                      <m:t>𝐿𝑜𝑠𝑠𝑦𝑆𝑦𝑛𝑐</m:t>
                                    </m:r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pt-BR" sz="12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sz="1200" i="1">
                                            <a:latin typeface="Cambria Math"/>
                                            <a:ea typeface="Cambria Math"/>
                                          </a:rPr>
                                          <m:t>𝛼</m:t>
                                        </m:r>
                                        <m:r>
                                          <a:rPr lang="en-US" sz="1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′</m:t>
                                        </m:r>
                                        <m:r>
                                          <a:rPr lang="en-US" sz="1200" i="1">
                                            <a:latin typeface="Cambria Math"/>
                                            <a:ea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1200" i="1">
                                            <a:latin typeface="Cambria Math"/>
                                            <a:ea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en-US" sz="1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  <m:r>
                                      <a:rPr lang="en-US" sz="1200" b="0" i="1" smtClean="0">
                                        <a:latin typeface="Cambria Math"/>
                                        <a:ea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sz="12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i="1">
                                            <a:latin typeface="Cambria Math"/>
                                            <a:ea typeface="Cambria Math"/>
                                          </a:rPr>
                                          <m:t>𝛽</m:t>
                                        </m:r>
                                        <m:r>
                                          <a:rPr lang="en-US" sz="1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′</m:t>
                                        </m:r>
                                        <m:r>
                                          <a:rPr lang="en-US" sz="1200" i="1">
                                            <a:latin typeface="Cambria Math"/>
                                            <a:ea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1200" i="1">
                                            <a:latin typeface="Cambria Math"/>
                                            <a:ea typeface="Cambria Math"/>
                                          </a:rPr>
                                          <m:t>𝑏</m:t>
                                        </m:r>
                                        <m:r>
                                          <a:rPr lang="en-US" sz="12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  <m:r>
                                      <a:rPr lang="en-US" sz="1200" b="0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𝑖𝑓</m:t>
                                    </m:r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  <m:d>
                                      <m:dPr>
                                        <m:ctrlPr>
                                          <a:rPr lang="en-US" sz="12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2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d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  <m:r>
                                      <a:rPr lang="en-US" sz="1200" b="0" i="1" smtClean="0">
                                        <a:latin typeface="Cambria Math"/>
                                      </a:rPr>
                                      <m:t>(0)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18" y="4297679"/>
                <a:ext cx="5908348" cy="465064"/>
              </a:xfrm>
              <a:prstGeom prst="rect">
                <a:avLst/>
              </a:prstGeom>
              <a:blipFill rotWithShape="1">
                <a:blip r:embed="rId2"/>
                <a:stretch>
                  <a:fillRect t="-146053" b="-2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060618" y="3709959"/>
                <a:ext cx="28491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pt-BR" sz="1200" dirty="0" smtClean="0"/>
                  <a:t>FIFO1(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pt-BR" sz="1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120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en-US" sz="1200" b="0" i="1" smtClean="0">
                        <a:latin typeface="Cambria Math"/>
                      </a:rPr>
                      <m:t>;</m:t>
                    </m:r>
                    <m:d>
                      <m:dPr>
                        <m:begChr m:val="⟨"/>
                        <m:endChr m:val="⟩"/>
                        <m:ctrlPr>
                          <a:rPr lang="en-US" sz="1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sz="1200" b="0" i="1" smtClean="0">
                        <a:latin typeface="Cambria Math"/>
                      </a:rPr>
                      <m:t>)</m:t>
                    </m:r>
                    <m:r>
                      <a:rPr lang="en-US" sz="1200" i="1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sz="12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2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20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′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18" y="3709959"/>
                <a:ext cx="2849113" cy="276999"/>
              </a:xfrm>
              <a:prstGeom prst="rect">
                <a:avLst/>
              </a:prstGeom>
              <a:blipFill rotWithShape="1">
                <a:blip r:embed="rId3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060618" y="3011298"/>
                <a:ext cx="24397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pt-BR" sz="1200" dirty="0" smtClean="0"/>
                  <a:t>FIFO(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pt-BR" sz="1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120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en-US" sz="1200" b="0" i="1" smtClean="0">
                        <a:latin typeface="Cambria Math"/>
                      </a:rPr>
                      <m:t>;</m:t>
                    </m:r>
                    <m:d>
                      <m:dPr>
                        <m:begChr m:val="⟨"/>
                        <m:endChr m:val="⟩"/>
                        <m:ctrlPr>
                          <a:rPr lang="en-US" sz="1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sz="1200" b="0" i="1" smtClean="0">
                        <a:latin typeface="Cambria Math"/>
                      </a:rPr>
                      <m:t>)</m:t>
                    </m:r>
                    <m:r>
                      <a:rPr lang="en-US" sz="1200" i="1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sz="12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2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20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18" y="3011298"/>
                <a:ext cx="2439770" cy="276999"/>
              </a:xfrm>
              <a:prstGeom prst="rect">
                <a:avLst/>
              </a:prstGeom>
              <a:blipFill rotWithShape="1">
                <a:blip r:embed="rId4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060618" y="2302101"/>
                <a:ext cx="24295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pt-BR" sz="1200" dirty="0" smtClean="0"/>
                  <a:t>Sync(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pt-BR" sz="1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120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en-US" sz="1200" b="0" i="1" smtClean="0">
                        <a:latin typeface="Cambria Math"/>
                      </a:rPr>
                      <m:t>;</m:t>
                    </m:r>
                    <m:d>
                      <m:dPr>
                        <m:begChr m:val="⟨"/>
                        <m:endChr m:val="⟩"/>
                        <m:ctrlPr>
                          <a:rPr lang="en-US" sz="1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sz="1200" b="0" i="1" smtClean="0">
                        <a:latin typeface="Cambria Math"/>
                      </a:rPr>
                      <m:t>)</m:t>
                    </m:r>
                    <m:r>
                      <a:rPr lang="en-US" sz="1200" i="1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sz="1200" i="1" smtClean="0"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sz="120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20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618" y="2302101"/>
                <a:ext cx="2429576" cy="276999"/>
              </a:xfrm>
              <a:prstGeom prst="rect">
                <a:avLst/>
              </a:prstGeom>
              <a:blipFill rotWithShape="1">
                <a:blip r:embed="rId5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068036" y="5132457"/>
                <a:ext cx="23929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pt-BR" sz="1200" dirty="0" smtClean="0"/>
                  <a:t>SyncDrain(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pt-BR" sz="1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120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en-US" sz="1200" b="0" i="1" smtClean="0">
                        <a:latin typeface="Cambria Math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US" sz="1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sz="1200" b="0" i="1" smtClean="0">
                        <a:latin typeface="Cambria Math"/>
                      </a:rPr>
                      <m:t>;)</m:t>
                    </m:r>
                    <m:r>
                      <a:rPr lang="en-US" sz="1200" i="1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36" y="5132457"/>
                <a:ext cx="2392963" cy="276999"/>
              </a:xfrm>
              <a:prstGeom prst="rect">
                <a:avLst/>
              </a:prstGeom>
              <a:blipFill rotWithShape="1">
                <a:blip r:embed="rId6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068584" y="5872701"/>
                <a:ext cx="247894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:r>
                  <a:rPr lang="pt-BR" sz="1200" dirty="0" smtClean="0"/>
                  <a:t>SyncSpout(;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pt-BR" sz="12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120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en-US" sz="1200" b="0" i="1" smtClean="0">
                        <a:latin typeface="Cambria Math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US" sz="1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2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sz="1200" b="0" i="1" smtClean="0">
                        <a:latin typeface="Cambria Math"/>
                      </a:rPr>
                      <m:t>)</m:t>
                    </m:r>
                    <m:r>
                      <a:rPr lang="en-US" sz="1200" i="1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200" b="0" i="1" smtClean="0">
                        <a:latin typeface="Cambria Math"/>
                        <a:ea typeface="Cambria Math"/>
                      </a:rPr>
                      <m:t>𝑏</m:t>
                    </m:r>
                  </m:oMath>
                </a14:m>
                <a:endParaRPr lang="en-US" sz="1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84" y="5872701"/>
                <a:ext cx="2478948" cy="276999"/>
              </a:xfrm>
              <a:prstGeom prst="rect">
                <a:avLst/>
              </a:prstGeom>
              <a:blipFill rotWithShape="1">
                <a:blip r:embed="rId7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6903554" y="5088909"/>
            <a:ext cx="2157972" cy="321513"/>
            <a:chOff x="5467912" y="3247875"/>
            <a:chExt cx="2157972" cy="321513"/>
          </a:xfrm>
        </p:grpSpPr>
        <p:sp>
          <p:nvSpPr>
            <p:cNvPr id="53" name="TextBox 52"/>
            <p:cNvSpPr txBox="1"/>
            <p:nvPr/>
          </p:nvSpPr>
          <p:spPr>
            <a:xfrm>
              <a:off x="5467912" y="3298814"/>
              <a:ext cx="532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100" dirty="0" smtClean="0">
                  <a:latin typeface="Symbol" panose="05050102010706020507" pitchFamily="18" charset="2"/>
                </a:rPr>
                <a:t>(</a:t>
              </a:r>
              <a:r>
                <a:rPr lang="en-US" sz="1100" dirty="0" err="1" smtClean="0">
                  <a:latin typeface="Symbol" panose="05050102010706020507" pitchFamily="18" charset="2"/>
                </a:rPr>
                <a:t>a,</a:t>
              </a:r>
              <a:r>
                <a:rPr lang="en-US" sz="1100" dirty="0" err="1"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r>
                <a:rPr lang="en-US" sz="1100" dirty="0" smtClean="0">
                  <a:latin typeface="Symbol" panose="05050102010706020507" pitchFamily="18" charset="2"/>
                </a:rPr>
                <a:t>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093370" y="3298616"/>
              <a:ext cx="532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100" dirty="0" smtClean="0">
                  <a:latin typeface="Symbol" panose="05050102010706020507" pitchFamily="18" charset="2"/>
                </a:rPr>
                <a:t>(</a:t>
              </a:r>
              <a:r>
                <a:rPr lang="en-US" sz="1100" dirty="0" err="1" smtClean="0">
                  <a:latin typeface="Symbol" panose="05050102010706020507" pitchFamily="18" charset="2"/>
                </a:rPr>
                <a:t>b,</a:t>
              </a:r>
              <a:r>
                <a:rPr lang="en-US" sz="1100" dirty="0" err="1" smtClean="0"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r>
                <a:rPr lang="en-US" sz="1100" dirty="0" smtClean="0">
                  <a:latin typeface="Symbol" panose="05050102010706020507" pitchFamily="18" charset="2"/>
                </a:rPr>
                <a:t>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055653" y="3247875"/>
              <a:ext cx="954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SyncDrain</a:t>
              </a:r>
              <a:endPara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988418" y="3288209"/>
              <a:ext cx="1092629" cy="28117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5917023" y="3368891"/>
              <a:ext cx="134470" cy="13447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7013812" y="3355451"/>
              <a:ext cx="134470" cy="13447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903554" y="5796499"/>
            <a:ext cx="2157972" cy="321513"/>
            <a:chOff x="5467912" y="3247875"/>
            <a:chExt cx="2157972" cy="321513"/>
          </a:xfrm>
        </p:grpSpPr>
        <p:sp>
          <p:nvSpPr>
            <p:cNvPr id="60" name="TextBox 59"/>
            <p:cNvSpPr txBox="1"/>
            <p:nvPr/>
          </p:nvSpPr>
          <p:spPr>
            <a:xfrm>
              <a:off x="5467912" y="3298814"/>
              <a:ext cx="532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100" dirty="0" smtClean="0">
                  <a:latin typeface="Symbol" panose="05050102010706020507" pitchFamily="18" charset="2"/>
                </a:rPr>
                <a:t>(</a:t>
              </a:r>
              <a:r>
                <a:rPr lang="en-US" sz="1100" dirty="0" err="1" smtClean="0">
                  <a:latin typeface="Symbol" panose="05050102010706020507" pitchFamily="18" charset="2"/>
                </a:rPr>
                <a:t>a,</a:t>
              </a:r>
              <a:r>
                <a:rPr lang="en-US" sz="1100" dirty="0" err="1"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r>
                <a:rPr lang="en-US" sz="1100" dirty="0" smtClean="0">
                  <a:latin typeface="Symbol" panose="05050102010706020507" pitchFamily="18" charset="2"/>
                </a:rPr>
                <a:t>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7013812" y="3355451"/>
              <a:ext cx="134470" cy="13447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093370" y="3298616"/>
              <a:ext cx="532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100" dirty="0" smtClean="0">
                  <a:latin typeface="Symbol" panose="05050102010706020507" pitchFamily="18" charset="2"/>
                </a:rPr>
                <a:t>(</a:t>
              </a:r>
              <a:r>
                <a:rPr lang="en-US" sz="1100" dirty="0" err="1" smtClean="0">
                  <a:latin typeface="Symbol" panose="05050102010706020507" pitchFamily="18" charset="2"/>
                </a:rPr>
                <a:t>b,</a:t>
              </a:r>
              <a:r>
                <a:rPr lang="en-US" sz="1100" dirty="0" err="1" smtClean="0"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r>
                <a:rPr lang="en-US" sz="1100" dirty="0" smtClean="0">
                  <a:latin typeface="Symbol" panose="05050102010706020507" pitchFamily="18" charset="2"/>
                </a:rPr>
                <a:t>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055653" y="3247875"/>
              <a:ext cx="9547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SyncSpout</a:t>
              </a:r>
              <a:endPara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5988418" y="3288209"/>
              <a:ext cx="1092629" cy="28117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5917023" y="3368891"/>
              <a:ext cx="134470" cy="13447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 flipV="1">
            <a:off x="7487139" y="2414150"/>
            <a:ext cx="958901" cy="35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94" name="Group 93"/>
          <p:cNvGrpSpPr/>
          <p:nvPr/>
        </p:nvGrpSpPr>
        <p:grpSpPr>
          <a:xfrm>
            <a:off x="7498021" y="3809952"/>
            <a:ext cx="958901" cy="76200"/>
            <a:chOff x="5484111" y="3091476"/>
            <a:chExt cx="958901" cy="76200"/>
          </a:xfrm>
        </p:grpSpPr>
        <p:cxnSp>
          <p:nvCxnSpPr>
            <p:cNvPr id="71" name="Straight Arrow Connector 70"/>
            <p:cNvCxnSpPr/>
            <p:nvPr/>
          </p:nvCxnSpPr>
          <p:spPr bwMode="auto">
            <a:xfrm flipV="1">
              <a:off x="5484111" y="3121736"/>
              <a:ext cx="958901" cy="358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8" name="Rectangle 17"/>
            <p:cNvSpPr>
              <a:spLocks noChangeArrowheads="1"/>
            </p:cNvSpPr>
            <p:nvPr/>
          </p:nvSpPr>
          <p:spPr bwMode="auto">
            <a:xfrm>
              <a:off x="5806354" y="3091476"/>
              <a:ext cx="304800" cy="76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82" name="Straight Arrow Connector 81"/>
          <p:cNvCxnSpPr/>
          <p:nvPr/>
        </p:nvCxnSpPr>
        <p:spPr bwMode="auto">
          <a:xfrm flipV="1">
            <a:off x="7493217" y="4527154"/>
            <a:ext cx="958901" cy="35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 flipV="1">
            <a:off x="7476249" y="5973837"/>
            <a:ext cx="958901" cy="35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</p:spPr>
      </p:cxnSp>
      <p:grpSp>
        <p:nvGrpSpPr>
          <p:cNvPr id="88" name="Group 87"/>
          <p:cNvGrpSpPr/>
          <p:nvPr/>
        </p:nvGrpSpPr>
        <p:grpSpPr>
          <a:xfrm>
            <a:off x="7474878" y="5271005"/>
            <a:ext cx="960272" cy="10890"/>
            <a:chOff x="5832463" y="5254749"/>
            <a:chExt cx="960272" cy="10890"/>
          </a:xfrm>
        </p:grpSpPr>
        <p:cxnSp>
          <p:nvCxnSpPr>
            <p:cNvPr id="84" name="Straight Arrow Connector 83"/>
            <p:cNvCxnSpPr/>
            <p:nvPr/>
          </p:nvCxnSpPr>
          <p:spPr bwMode="auto">
            <a:xfrm flipV="1">
              <a:off x="5832463" y="5255392"/>
              <a:ext cx="958901" cy="358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86" name="Straight Arrow Connector 85"/>
            <p:cNvCxnSpPr/>
            <p:nvPr/>
          </p:nvCxnSpPr>
          <p:spPr bwMode="auto">
            <a:xfrm>
              <a:off x="5834777" y="5265639"/>
              <a:ext cx="23948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 bwMode="auto">
            <a:xfrm>
              <a:off x="6553249" y="5254749"/>
              <a:ext cx="239486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grpSp>
        <p:nvGrpSpPr>
          <p:cNvPr id="93" name="Group 92"/>
          <p:cNvGrpSpPr/>
          <p:nvPr/>
        </p:nvGrpSpPr>
        <p:grpSpPr>
          <a:xfrm>
            <a:off x="7498021" y="3113244"/>
            <a:ext cx="966671" cy="76198"/>
            <a:chOff x="5571199" y="3483368"/>
            <a:chExt cx="966671" cy="76198"/>
          </a:xfrm>
        </p:grpSpPr>
        <p:cxnSp>
          <p:nvCxnSpPr>
            <p:cNvPr id="76" name="Straight Connector 75"/>
            <p:cNvCxnSpPr/>
            <p:nvPr/>
          </p:nvCxnSpPr>
          <p:spPr bwMode="auto">
            <a:xfrm>
              <a:off x="5806354" y="3483368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>
              <a:off x="5806350" y="3559566"/>
              <a:ext cx="45720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>
              <a:off x="6263550" y="3483368"/>
              <a:ext cx="4" cy="761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0" name="Straight Connector 89"/>
            <p:cNvCxnSpPr/>
            <p:nvPr/>
          </p:nvCxnSpPr>
          <p:spPr bwMode="auto">
            <a:xfrm>
              <a:off x="6263550" y="3511543"/>
              <a:ext cx="2743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2" name="Straight Connector 91"/>
            <p:cNvCxnSpPr/>
            <p:nvPr/>
          </p:nvCxnSpPr>
          <p:spPr bwMode="auto">
            <a:xfrm>
              <a:off x="5571199" y="3522429"/>
              <a:ext cx="274320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43952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178800" cy="4171950"/>
          </a:xfrm>
          <a:noFill/>
          <a:ln/>
        </p:spPr>
        <p:txBody>
          <a:bodyPr/>
          <a:lstStyle/>
          <a:p>
            <a:r>
              <a:rPr lang="en-US" dirty="0"/>
              <a:t>Mixed node</a:t>
            </a:r>
          </a:p>
          <a:p>
            <a:pPr lvl="1"/>
            <a:r>
              <a:rPr lang="en-US" dirty="0"/>
              <a:t>Merge + replication combo</a:t>
            </a:r>
          </a:p>
          <a:p>
            <a:r>
              <a:rPr lang="en-US" dirty="0"/>
              <a:t>Sink node</a:t>
            </a:r>
          </a:p>
          <a:p>
            <a:pPr lvl="1"/>
            <a:r>
              <a:rPr lang="en-US" dirty="0"/>
              <a:t>Non-deterministic merge</a:t>
            </a:r>
          </a:p>
          <a:p>
            <a:r>
              <a:rPr lang="en-US" dirty="0"/>
              <a:t>Source node</a:t>
            </a:r>
          </a:p>
          <a:p>
            <a:pPr lvl="1"/>
            <a:r>
              <a:rPr lang="en-US" dirty="0"/>
              <a:t>Replication</a:t>
            </a:r>
          </a:p>
          <a:p>
            <a:pPr lvl="1"/>
            <a:endParaRPr kumimoji="0" lang="en-US" sz="2000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6781800" y="2133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5" name="Line 5"/>
          <p:cNvSpPr>
            <a:spLocks noChangeShapeType="1"/>
          </p:cNvSpPr>
          <p:nvPr/>
        </p:nvSpPr>
        <p:spPr bwMode="auto">
          <a:xfrm>
            <a:off x="7543800" y="2133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6629400" y="21336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latin typeface="Times New Roman" pitchFamily="18" charset="0"/>
              </a:rPr>
              <a:t>a</a:t>
            </a: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7086600" y="30480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V="1">
            <a:off x="7086600" y="34290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7877175" y="3200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latin typeface="Times New Roman" pitchFamily="18" charset="0"/>
              </a:rPr>
              <a:t>b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6858000" y="26670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latin typeface="Times New Roman" pitchFamily="18" charset="0"/>
              </a:rPr>
              <a:t>a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858000" y="35814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latin typeface="Times New Roman" pitchFamily="18" charset="0"/>
              </a:rPr>
              <a:t>c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7381875" y="2133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latin typeface="Times New Roman" pitchFamily="18" charset="0"/>
              </a:rPr>
              <a:t>b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381000" y="182880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0"/>
              </a:spcBef>
              <a:buClrTx/>
              <a:buFontTx/>
              <a:buNone/>
            </a:pPr>
            <a:endParaRPr kumimoji="0" lang="en-US" sz="2400">
              <a:latin typeface="Times New Roman" pitchFamily="18" charset="0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8162925" y="21336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latin typeface="Times New Roman" pitchFamily="18" charset="0"/>
              </a:rPr>
              <a:t>c</a:t>
            </a:r>
          </a:p>
        </p:txBody>
      </p:sp>
      <p:sp>
        <p:nvSpPr>
          <p:cNvPr id="56340" name="Oval 20"/>
          <p:cNvSpPr>
            <a:spLocks noChangeArrowheads="1"/>
          </p:cNvSpPr>
          <p:nvPr/>
        </p:nvSpPr>
        <p:spPr bwMode="auto">
          <a:xfrm>
            <a:off x="7735888" y="3386138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892925" y="4092575"/>
            <a:ext cx="1289050" cy="1066800"/>
            <a:chOff x="4392" y="2688"/>
            <a:chExt cx="812" cy="672"/>
          </a:xfrm>
        </p:grpSpPr>
        <p:sp>
          <p:nvSpPr>
            <p:cNvPr id="56332" name="Line 12"/>
            <p:cNvSpPr>
              <a:spLocks noChangeShapeType="1"/>
            </p:cNvSpPr>
            <p:nvPr/>
          </p:nvSpPr>
          <p:spPr bwMode="auto">
            <a:xfrm flipV="1">
              <a:off x="4512" y="2832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33" name="Line 13"/>
            <p:cNvSpPr>
              <a:spLocks noChangeShapeType="1"/>
            </p:cNvSpPr>
            <p:nvPr/>
          </p:nvSpPr>
          <p:spPr bwMode="auto">
            <a:xfrm>
              <a:off x="4512" y="3024"/>
              <a:ext cx="52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6334" name="Rectangle 14"/>
            <p:cNvSpPr>
              <a:spLocks noChangeArrowheads="1"/>
            </p:cNvSpPr>
            <p:nvPr/>
          </p:nvSpPr>
          <p:spPr bwMode="auto">
            <a:xfrm>
              <a:off x="4998" y="3072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56335" name="Rectangle 15"/>
            <p:cNvSpPr>
              <a:spLocks noChangeArrowheads="1"/>
            </p:cNvSpPr>
            <p:nvPr/>
          </p:nvSpPr>
          <p:spPr bwMode="auto">
            <a:xfrm>
              <a:off x="4992" y="268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56336" name="Text Box 16"/>
            <p:cNvSpPr txBox="1">
              <a:spLocks noChangeArrowheads="1"/>
            </p:cNvSpPr>
            <p:nvPr/>
          </p:nvSpPr>
          <p:spPr bwMode="auto">
            <a:xfrm>
              <a:off x="4392" y="2976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56341" name="Oval 21"/>
            <p:cNvSpPr>
              <a:spLocks noChangeArrowheads="1"/>
            </p:cNvSpPr>
            <p:nvPr/>
          </p:nvSpPr>
          <p:spPr bwMode="auto">
            <a:xfrm>
              <a:off x="4483" y="2997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 of Reo Nodes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Nondeterministic binary merge: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Binary replicator: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770194" y="2288396"/>
            <a:ext cx="1820216" cy="709844"/>
            <a:chOff x="6203014" y="5109679"/>
            <a:chExt cx="1820216" cy="709844"/>
          </a:xfrm>
        </p:grpSpPr>
        <p:grpSp>
          <p:nvGrpSpPr>
            <p:cNvPr id="7" name="Group 6"/>
            <p:cNvGrpSpPr/>
            <p:nvPr/>
          </p:nvGrpSpPr>
          <p:grpSpPr>
            <a:xfrm>
              <a:off x="7414009" y="5333795"/>
              <a:ext cx="609221" cy="261610"/>
              <a:chOff x="7762361" y="5333795"/>
              <a:chExt cx="609221" cy="261610"/>
            </a:xfrm>
          </p:grpSpPr>
          <p:sp>
            <p:nvSpPr>
              <p:cNvPr id="17" name="Oval 16"/>
              <p:cNvSpPr/>
              <p:nvPr/>
            </p:nvSpPr>
            <p:spPr bwMode="auto">
              <a:xfrm>
                <a:off x="7762361" y="5408362"/>
                <a:ext cx="134470" cy="13447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Monotype Sorts" pitchFamily="2" charset="2"/>
                  <a:buChar char="z"/>
                  <a:tabLst/>
                </a:pPr>
                <a:endParaRPr kumimoji="1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839068" y="5333795"/>
                <a:ext cx="5325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100" dirty="0" smtClean="0">
                    <a:latin typeface="Symbol" panose="05050102010706020507" pitchFamily="18" charset="2"/>
                  </a:rPr>
                  <a:t>(</a:t>
                </a:r>
                <a:r>
                  <a:rPr lang="en-US" sz="1100" dirty="0" err="1" smtClean="0">
                    <a:latin typeface="Symbol" panose="05050102010706020507" pitchFamily="18" charset="2"/>
                  </a:rPr>
                  <a:t>c,</a:t>
                </a:r>
                <a:r>
                  <a:rPr lang="en-US" sz="1100" dirty="0" err="1" smtClean="0"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1100" dirty="0" smtClean="0">
                    <a:latin typeface="Symbol" panose="05050102010706020507" pitchFamily="18" charset="2"/>
                  </a:rPr>
                  <a:t>)</a:t>
                </a:r>
                <a:endParaRPr lang="en-US" sz="1100" dirty="0">
                  <a:latin typeface="Symbol" panose="05050102010706020507" pitchFamily="18" charset="2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203014" y="5109679"/>
              <a:ext cx="570134" cy="261610"/>
              <a:chOff x="6203014" y="5109679"/>
              <a:chExt cx="570134" cy="261610"/>
            </a:xfrm>
          </p:grpSpPr>
          <p:sp>
            <p:nvSpPr>
              <p:cNvPr id="15" name="Oval 14"/>
              <p:cNvSpPr/>
              <p:nvPr/>
            </p:nvSpPr>
            <p:spPr bwMode="auto">
              <a:xfrm>
                <a:off x="6638678" y="5179756"/>
                <a:ext cx="134470" cy="13447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Monotype Sorts" pitchFamily="2" charset="2"/>
                  <a:buChar char="z"/>
                  <a:tabLst/>
                </a:pPr>
                <a:endParaRPr kumimoji="1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203014" y="5109679"/>
                <a:ext cx="5325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100" dirty="0" smtClean="0">
                    <a:latin typeface="Symbol" panose="05050102010706020507" pitchFamily="18" charset="2"/>
                  </a:rPr>
                  <a:t>(</a:t>
                </a:r>
                <a:r>
                  <a:rPr lang="en-US" sz="1100" dirty="0" err="1" smtClean="0">
                    <a:latin typeface="Symbol" panose="05050102010706020507" pitchFamily="18" charset="2"/>
                  </a:rPr>
                  <a:t>a,</a:t>
                </a:r>
                <a:r>
                  <a:rPr lang="en-US" sz="1100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1100" dirty="0" smtClean="0">
                    <a:latin typeface="Symbol" panose="05050102010706020507" pitchFamily="18" charset="2"/>
                  </a:rPr>
                  <a:t>)</a:t>
                </a:r>
                <a:endParaRPr lang="en-US" sz="1100" dirty="0">
                  <a:latin typeface="Symbol" panose="05050102010706020507" pitchFamily="18" charset="2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207497" y="5557913"/>
              <a:ext cx="570134" cy="261610"/>
              <a:chOff x="6207497" y="5557913"/>
              <a:chExt cx="570134" cy="26161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6207497" y="5557913"/>
                <a:ext cx="5325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100" dirty="0" smtClean="0">
                    <a:latin typeface="Symbol" panose="05050102010706020507" pitchFamily="18" charset="2"/>
                  </a:rPr>
                  <a:t>(</a:t>
                </a:r>
                <a:r>
                  <a:rPr lang="en-US" sz="1100" dirty="0" err="1" smtClean="0">
                    <a:latin typeface="Symbol" panose="05050102010706020507" pitchFamily="18" charset="2"/>
                  </a:rPr>
                  <a:t>b,</a:t>
                </a:r>
                <a:r>
                  <a:rPr lang="en-US" sz="1100" dirty="0" err="1"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1100" dirty="0" smtClean="0">
                    <a:latin typeface="Symbol" panose="05050102010706020507" pitchFamily="18" charset="2"/>
                  </a:rPr>
                  <a:t>)</a:t>
                </a:r>
                <a:endParaRPr lang="en-US" sz="11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 bwMode="auto">
              <a:xfrm>
                <a:off x="6643161" y="5641437"/>
                <a:ext cx="134470" cy="134470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Monotype Sorts" pitchFamily="2" charset="2"/>
                  <a:buChar char="z"/>
                  <a:tabLst/>
                </a:pPr>
                <a:endParaRPr kumimoji="1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cxnSp>
          <p:nvCxnSpPr>
            <p:cNvPr id="10" name="Straight Arrow Connector 9"/>
            <p:cNvCxnSpPr>
              <a:stCxn id="15" idx="5"/>
            </p:cNvCxnSpPr>
            <p:nvPr/>
          </p:nvCxnSpPr>
          <p:spPr bwMode="auto">
            <a:xfrm>
              <a:off x="6753455" y="5294533"/>
              <a:ext cx="278716" cy="1810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1" name="Straight Arrow Connector 10"/>
            <p:cNvCxnSpPr>
              <a:stCxn id="14" idx="7"/>
            </p:cNvCxnSpPr>
            <p:nvPr/>
          </p:nvCxnSpPr>
          <p:spPr bwMode="auto">
            <a:xfrm flipV="1">
              <a:off x="6757938" y="5475597"/>
              <a:ext cx="274233" cy="1855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" name="Straight Arrow Connector 11"/>
            <p:cNvCxnSpPr>
              <a:endCxn id="17" idx="2"/>
            </p:cNvCxnSpPr>
            <p:nvPr/>
          </p:nvCxnSpPr>
          <p:spPr bwMode="auto">
            <a:xfrm>
              <a:off x="7032171" y="5475597"/>
              <a:ext cx="38183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19" name="Group 18"/>
          <p:cNvGrpSpPr/>
          <p:nvPr/>
        </p:nvGrpSpPr>
        <p:grpSpPr>
          <a:xfrm>
            <a:off x="6730025" y="4323629"/>
            <a:ext cx="1820216" cy="709844"/>
            <a:chOff x="6355414" y="3661837"/>
            <a:chExt cx="1820216" cy="709844"/>
          </a:xfrm>
        </p:grpSpPr>
        <p:grpSp>
          <p:nvGrpSpPr>
            <p:cNvPr id="20" name="Group 19"/>
            <p:cNvGrpSpPr/>
            <p:nvPr/>
          </p:nvGrpSpPr>
          <p:grpSpPr>
            <a:xfrm flipH="1">
              <a:off x="6355414" y="3885953"/>
              <a:ext cx="609221" cy="261610"/>
              <a:chOff x="7762361" y="5333795"/>
              <a:chExt cx="609221" cy="261610"/>
            </a:xfrm>
          </p:grpSpPr>
          <p:sp>
            <p:nvSpPr>
              <p:cNvPr id="30" name="Oval 29"/>
              <p:cNvSpPr/>
              <p:nvPr/>
            </p:nvSpPr>
            <p:spPr bwMode="auto">
              <a:xfrm>
                <a:off x="7762361" y="5408362"/>
                <a:ext cx="134470" cy="134470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Monotype Sorts" pitchFamily="2" charset="2"/>
                  <a:buChar char="z"/>
                  <a:tabLst/>
                </a:pPr>
                <a:endParaRPr kumimoji="1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839068" y="5333795"/>
                <a:ext cx="5325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100" dirty="0">
                    <a:latin typeface="Symbol" panose="05050102010706020507" pitchFamily="18" charset="2"/>
                  </a:rPr>
                  <a:t>(</a:t>
                </a:r>
                <a:r>
                  <a:rPr lang="en-US" sz="1100" dirty="0" err="1">
                    <a:latin typeface="Symbol" panose="05050102010706020507" pitchFamily="18" charset="2"/>
                  </a:rPr>
                  <a:t>a,a</a:t>
                </a:r>
                <a:r>
                  <a:rPr lang="en-US" sz="1100" dirty="0" smtClean="0">
                    <a:latin typeface="Symbol" panose="05050102010706020507" pitchFamily="18" charset="2"/>
                  </a:rPr>
                  <a:t>)</a:t>
                </a:r>
                <a:endParaRPr lang="en-US" sz="1100" dirty="0">
                  <a:latin typeface="Symbol" panose="05050102010706020507" pitchFamily="18" charset="2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605496" y="3661837"/>
              <a:ext cx="570134" cy="261610"/>
              <a:chOff x="7605496" y="3661837"/>
              <a:chExt cx="570134" cy="261610"/>
            </a:xfrm>
          </p:grpSpPr>
          <p:sp>
            <p:nvSpPr>
              <p:cNvPr id="28" name="Oval 27"/>
              <p:cNvSpPr/>
              <p:nvPr/>
            </p:nvSpPr>
            <p:spPr bwMode="auto">
              <a:xfrm flipH="1">
                <a:off x="7605496" y="3731914"/>
                <a:ext cx="134470" cy="13447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Monotype Sorts" pitchFamily="2" charset="2"/>
                  <a:buChar char="z"/>
                  <a:tabLst/>
                </a:pPr>
                <a:endParaRPr kumimoji="1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flipH="1">
                <a:off x="7643116" y="3661837"/>
                <a:ext cx="5325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100" dirty="0">
                    <a:latin typeface="Symbol" panose="05050102010706020507" pitchFamily="18" charset="2"/>
                  </a:rPr>
                  <a:t>(</a:t>
                </a:r>
                <a:r>
                  <a:rPr lang="en-US" sz="1100" dirty="0" err="1">
                    <a:latin typeface="Symbol" panose="05050102010706020507" pitchFamily="18" charset="2"/>
                  </a:rPr>
                  <a:t>b,</a:t>
                </a:r>
                <a:r>
                  <a:rPr lang="en-US" sz="1100" dirty="0" err="1" smtClean="0"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1100" dirty="0" smtClean="0">
                    <a:latin typeface="Symbol" panose="05050102010706020507" pitchFamily="18" charset="2"/>
                  </a:rPr>
                  <a:t>)</a:t>
                </a:r>
                <a:endParaRPr lang="en-US" sz="1100" dirty="0">
                  <a:latin typeface="Symbol" panose="05050102010706020507" pitchFamily="18" charset="2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 flipH="1">
              <a:off x="7601013" y="4110071"/>
              <a:ext cx="570134" cy="261610"/>
              <a:chOff x="6207497" y="5557913"/>
              <a:chExt cx="570134" cy="261610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6207497" y="5557913"/>
                <a:ext cx="5325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100" dirty="0">
                    <a:latin typeface="Symbol" panose="05050102010706020507" pitchFamily="18" charset="2"/>
                  </a:rPr>
                  <a:t>(</a:t>
                </a:r>
                <a:r>
                  <a:rPr lang="en-US" sz="1100" dirty="0" err="1">
                    <a:latin typeface="Symbol" panose="05050102010706020507" pitchFamily="18" charset="2"/>
                  </a:rPr>
                  <a:t>c,</a:t>
                </a:r>
                <a:r>
                  <a:rPr lang="en-US" sz="1100" dirty="0" err="1" smtClean="0"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en-US" sz="1100" dirty="0" smtClean="0">
                    <a:latin typeface="Symbol" panose="05050102010706020507" pitchFamily="18" charset="2"/>
                  </a:rPr>
                  <a:t>)</a:t>
                </a:r>
                <a:endParaRPr lang="en-US" sz="11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6643161" y="5641437"/>
                <a:ext cx="134470" cy="134470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Monotype Sorts" pitchFamily="2" charset="2"/>
                  <a:buChar char="z"/>
                  <a:tabLst/>
                </a:pPr>
                <a:endParaRPr kumimoji="1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cxnSp>
          <p:nvCxnSpPr>
            <p:cNvPr id="23" name="Straight Arrow Connector 22"/>
            <p:cNvCxnSpPr>
              <a:stCxn id="28" idx="5"/>
            </p:cNvCxnSpPr>
            <p:nvPr/>
          </p:nvCxnSpPr>
          <p:spPr bwMode="auto">
            <a:xfrm flipH="1">
              <a:off x="7346473" y="3846691"/>
              <a:ext cx="278716" cy="1810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4" name="Straight Arrow Connector 23"/>
            <p:cNvCxnSpPr>
              <a:stCxn id="27" idx="7"/>
            </p:cNvCxnSpPr>
            <p:nvPr/>
          </p:nvCxnSpPr>
          <p:spPr bwMode="auto">
            <a:xfrm flipH="1" flipV="1">
              <a:off x="7346473" y="4027755"/>
              <a:ext cx="274233" cy="18553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  <p:cxnSp>
          <p:nvCxnSpPr>
            <p:cNvPr id="25" name="Straight Arrow Connector 24"/>
            <p:cNvCxnSpPr>
              <a:endCxn id="30" idx="2"/>
            </p:cNvCxnSpPr>
            <p:nvPr/>
          </p:nvCxnSpPr>
          <p:spPr bwMode="auto">
            <a:xfrm flipH="1">
              <a:off x="6964635" y="4027755"/>
              <a:ext cx="381838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756449" y="3078447"/>
                <a:ext cx="7365798" cy="53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𝑀</m:t>
                      </m:r>
                      <m:r>
                        <a:rPr lang="en-US" sz="1400" b="0" i="1" smtClean="0">
                          <a:latin typeface="Cambria Math"/>
                        </a:rPr>
                        <m:t>(</m:t>
                      </m:r>
                      <m:d>
                        <m:dPr>
                          <m:begChr m:val="⟨"/>
                          <m:endChr m:val="⟩"/>
                          <m:ctrlPr>
                            <a:rPr lang="pt-BR" sz="14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140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𝑎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𝑏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  <a:ea typeface="Cambria Math"/>
                        </a:rPr>
                        <m:t>;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</m:d>
                      <m:r>
                        <a:rPr lang="en-US" sz="1400" b="0" i="1" smtClean="0">
                          <a:latin typeface="Cambria Math"/>
                        </a:rPr>
                        <m:t>)</m:t>
                      </m:r>
                      <m:r>
                        <a:rPr lang="en-US" sz="1400" i="1">
                          <a:latin typeface="Cambria Math"/>
                          <a:ea typeface="Cambria Math"/>
                        </a:rPr>
                        <m:t>≡</m:t>
                      </m:r>
                      <m:d>
                        <m:dPr>
                          <m:begChr m:val="{"/>
                          <m:endChr m:val=""/>
                          <m:ctrlPr>
                            <a:rPr lang="pt-BR" sz="14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t-BR" sz="14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sz="140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400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e>
                                    </m:d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=</m:t>
                                    </m:r>
                                    <m:r>
                                      <a:rPr lang="pt-BR" sz="1400" i="1">
                                        <a:latin typeface="Cambria Math"/>
                                        <a:ea typeface="Cambria Math"/>
                                      </a:rPr>
                                      <m:t>𝛼</m:t>
                                    </m:r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e>
                                    </m:d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, </m:t>
                                    </m:r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e>
                                    </m:d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=</m:t>
                                    </m:r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𝑎</m:t>
                                    </m:r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e>
                                    </m:d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𝑀</m:t>
                                    </m:r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pt-BR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1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pt-BR" sz="14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𝛼</m:t>
                                            </m:r>
                                          </m:e>
                                          <m:sup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  <m:r>
                                          <a:rPr lang="en-US" sz="1400" i="1">
                                            <a:latin typeface="Cambria Math"/>
                                            <a:ea typeface="Cambria Math"/>
                                          </a:rPr>
                                          <m:t>,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400" i="1">
                                                <a:latin typeface="Cambria Math"/>
                                                <a:ea typeface="Cambria Math"/>
                                              </a:rPr>
                                              <m:t>𝑎</m:t>
                                            </m:r>
                                          </m:e>
                                          <m:sup>
                                            <m:r>
                                              <a:rPr lang="en-US" sz="1400" b="0" i="1" smtClean="0">
                                                <a:latin typeface="Cambria Math"/>
                                                <a:ea typeface="Cambria Math"/>
                                              </a:rPr>
                                              <m:t>′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  <a:ea typeface="Cambria Math"/>
                                          </a:rPr>
                                          <m:t>𝛽</m:t>
                                        </m:r>
                                        <m:r>
                                          <a:rPr lang="en-US" sz="1400" i="1">
                                            <a:latin typeface="Cambria Math"/>
                                            <a:ea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1400" i="1">
                                            <a:latin typeface="Cambria Math"/>
                                            <a:ea typeface="Cambria Math"/>
                                          </a:rPr>
                                          <m:t>𝑏</m:t>
                                        </m:r>
                                      </m:e>
                                    </m:d>
                                    <m:r>
                                      <a:rPr lang="en-US" sz="1400" i="1">
                                        <a:latin typeface="Cambria Math"/>
                                        <a:ea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  <a:ea typeface="Cambria Math"/>
                                          </a:rPr>
                                          <m:t>𝛾</m:t>
                                        </m:r>
                                        <m:r>
                                          <a:rPr lang="en-US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′</m:t>
                                        </m:r>
                                        <m:r>
                                          <a:rPr lang="en-US" sz="1400" i="1">
                                            <a:latin typeface="Cambria Math"/>
                                            <a:ea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1400" i="1">
                                            <a:latin typeface="Cambria Math"/>
                                            <a:ea typeface="Cambria Math"/>
                                          </a:rPr>
                                          <m:t>𝑐</m:t>
                                        </m:r>
                                        <m:r>
                                          <a:rPr lang="en-US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𝑖𝑓</m:t>
                                    </m:r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d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&lt;</m:t>
                                    </m:r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(0)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sz="1400" i="1" smtClean="0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1400" i="1"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e>
                                    </m:d>
                                    <m:r>
                                      <m:rPr>
                                        <m:brk m:alnAt="7"/>
                                      </m:rP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=</m:t>
                                    </m:r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𝛽</m:t>
                                    </m:r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e>
                                    </m:d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𝑐</m:t>
                                    </m:r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0</m:t>
                                        </m:r>
                                      </m:e>
                                    </m:d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=</m:t>
                                    </m:r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𝑏</m:t>
                                    </m:r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(0)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𝑀</m:t>
                                    </m:r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pt-BR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pt-BR" sz="1400" i="1">
                                            <a:latin typeface="Cambria Math"/>
                                            <a:ea typeface="Cambria Math"/>
                                          </a:rPr>
                                          <m:t>𝛼</m:t>
                                        </m:r>
                                        <m:r>
                                          <a:rPr lang="en-US" sz="1400" i="1">
                                            <a:latin typeface="Cambria Math"/>
                                            <a:ea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1400" i="1">
                                            <a:latin typeface="Cambria Math"/>
                                            <a:ea typeface="Cambria Math"/>
                                          </a:rPr>
                                          <m:t>𝑎</m:t>
                                        </m:r>
                                      </m:e>
                                    </m:d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  <a:ea typeface="Cambria Math"/>
                                          </a:rPr>
                                          <m:t>𝛽</m:t>
                                        </m:r>
                                        <m:r>
                                          <a:rPr lang="en-US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′</m:t>
                                        </m:r>
                                        <m:r>
                                          <a:rPr lang="en-US" sz="1400" i="1">
                                            <a:latin typeface="Cambria Math"/>
                                            <a:ea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1400" i="1">
                                            <a:latin typeface="Cambria Math"/>
                                            <a:ea typeface="Cambria Math"/>
                                          </a:rPr>
                                          <m:t>𝑏</m:t>
                                        </m:r>
                                        <m:r>
                                          <a:rPr lang="en-US" sz="1400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  <m:r>
                                      <a:rPr lang="en-US" sz="1400" i="1">
                                        <a:latin typeface="Cambria Math"/>
                                        <a:ea typeface="Cambria Math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sz="1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i="1">
                                            <a:latin typeface="Cambria Math"/>
                                            <a:ea typeface="Cambria Math"/>
                                          </a:rPr>
                                          <m:t>𝛾</m:t>
                                        </m:r>
                                        <m:r>
                                          <a:rPr lang="en-US" sz="1400" i="1">
                                            <a:latin typeface="Cambria Math"/>
                                            <a:ea typeface="Cambria Math"/>
                                          </a:rPr>
                                          <m:t>′</m:t>
                                        </m:r>
                                        <m:r>
                                          <a:rPr lang="en-US" sz="1400" i="1">
                                            <a:latin typeface="Cambria Math"/>
                                            <a:ea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US" sz="1400" i="1">
                                            <a:latin typeface="Cambria Math"/>
                                            <a:ea typeface="Cambria Math"/>
                                          </a:rPr>
                                          <m:t>𝑐</m:t>
                                        </m:r>
                                        <m:r>
                                          <a:rPr lang="en-US" sz="1400" i="1">
                                            <a:latin typeface="Cambria Math"/>
                                            <a:ea typeface="Cambria Math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  <m:r>
                                      <a:rPr lang="en-US" sz="1400" b="0" i="1" smtClean="0"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  <m:e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𝑖𝑓</m:t>
                                    </m:r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 </m:t>
                                    </m:r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  <m:d>
                                      <m:dPr>
                                        <m:ctrlPr>
                                          <a:rPr lang="en-US" sz="1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400" b="0" i="1" smtClean="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d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&gt;</m:t>
                                    </m:r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  <m:r>
                                      <a:rPr lang="en-US" sz="1400" b="0" i="1" smtClean="0">
                                        <a:latin typeface="Cambria Math"/>
                                      </a:rPr>
                                      <m:t>(0)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49" y="3078447"/>
                <a:ext cx="7365798" cy="530082"/>
              </a:xfrm>
              <a:prstGeom prst="rect">
                <a:avLst/>
              </a:prstGeom>
              <a:blipFill rotWithShape="1">
                <a:blip r:embed="rId2"/>
                <a:stretch>
                  <a:fillRect t="-148276" b="-219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817510" y="4493623"/>
                <a:ext cx="33900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𝑅</m:t>
                    </m:r>
                    <m:r>
                      <a:rPr lang="en-US" sz="1400" b="0" i="1" smtClean="0">
                        <a:latin typeface="Cambria Math"/>
                      </a:rPr>
                      <m:t>(</m:t>
                    </m:r>
                    <m:d>
                      <m:dPr>
                        <m:begChr m:val="⟨"/>
                        <m:endChr m:val="⟩"/>
                        <m:ctrlPr>
                          <a:rPr lang="pt-BR" sz="14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1400" i="1" smtClean="0">
                            <a:latin typeface="Cambria Math"/>
                            <a:ea typeface="Cambria Math"/>
                          </a:rPr>
                          <m:t>𝛼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</m:d>
                    <m:r>
                      <a:rPr lang="en-US" sz="1400" b="0" i="1" smtClean="0">
                        <a:latin typeface="Cambria Math"/>
                        <a:ea typeface="Cambria Math"/>
                      </a:rPr>
                      <m:t>;</m:t>
                    </m:r>
                    <m:d>
                      <m:dPr>
                        <m:begChr m:val="⟨"/>
                        <m:endChr m:val="⟩"/>
                        <m:ctrlPr>
                          <a:rPr lang="en-US" sz="1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</m:d>
                    <m:r>
                      <a:rPr lang="en-US" sz="1400" b="0" i="1" smtClean="0">
                        <a:latin typeface="Cambria Math"/>
                        <a:ea typeface="Cambria Math"/>
                      </a:rPr>
                      <m:t>,</m:t>
                    </m:r>
                    <m:d>
                      <m:dPr>
                        <m:begChr m:val="⟨"/>
                        <m:endChr m:val="⟩"/>
                        <m:ctrlPr>
                          <a:rPr lang="en-US" sz="1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en-US" sz="14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</m:d>
                    <m:r>
                      <a:rPr lang="en-US" sz="1400" b="0" i="1" smtClean="0">
                        <a:latin typeface="Cambria Math"/>
                      </a:rPr>
                      <m:t>)</m:t>
                    </m:r>
                    <m:r>
                      <a:rPr lang="en-US" sz="1400" i="1"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pt-BR" sz="1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pt-BR" sz="1400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1400" dirty="0" smtClean="0"/>
                  <a:t>=</a:t>
                </a:r>
                <a:r>
                  <a:rPr lang="en-US" sz="1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400" dirty="0" smtClean="0"/>
                  <a:t>=</a:t>
                </a:r>
                <a:r>
                  <a:rPr lang="en-US" sz="1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r>
                  <a:rPr lang="en-US" sz="1400" dirty="0" smtClean="0"/>
                  <a:t>, a=b=c</a:t>
                </a:r>
                <a:endParaRPr lang="en-US" sz="14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10" y="4493623"/>
                <a:ext cx="3390032" cy="307777"/>
              </a:xfrm>
              <a:prstGeom prst="rect">
                <a:avLst/>
              </a:prstGeom>
              <a:blipFill rotWithShape="1">
                <a:blip r:embed="rId3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4203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Reo Connectors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57200" y="2159000"/>
            <a:ext cx="8178800" cy="4171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8438" name="AutoShape 4"/>
          <p:cNvSpPr>
            <a:spLocks noChangeArrowheads="1"/>
          </p:cNvSpPr>
          <p:nvPr/>
        </p:nvSpPr>
        <p:spPr bwMode="auto">
          <a:xfrm>
            <a:off x="3697288" y="3165475"/>
            <a:ext cx="1776412" cy="1079500"/>
          </a:xfrm>
          <a:prstGeom prst="roundRect">
            <a:avLst>
              <a:gd name="adj" fmla="val 16667"/>
            </a:avLst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635375" y="3211513"/>
            <a:ext cx="1900238" cy="995362"/>
            <a:chOff x="1481" y="2876"/>
            <a:chExt cx="1197" cy="627"/>
          </a:xfrm>
        </p:grpSpPr>
        <p:sp>
          <p:nvSpPr>
            <p:cNvPr id="18560" name="Oval 6"/>
            <p:cNvSpPr>
              <a:spLocks noChangeArrowheads="1"/>
            </p:cNvSpPr>
            <p:nvPr/>
          </p:nvSpPr>
          <p:spPr bwMode="auto">
            <a:xfrm>
              <a:off x="1481" y="3161"/>
              <a:ext cx="78" cy="72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</a:pPr>
              <a:endParaRPr lang="en-US"/>
            </a:p>
          </p:txBody>
        </p:sp>
        <p:sp>
          <p:nvSpPr>
            <p:cNvPr id="18561" name="Oval 7"/>
            <p:cNvSpPr>
              <a:spLocks noChangeArrowheads="1"/>
            </p:cNvSpPr>
            <p:nvPr/>
          </p:nvSpPr>
          <p:spPr bwMode="auto">
            <a:xfrm>
              <a:off x="2310" y="2876"/>
              <a:ext cx="78" cy="72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</a:pPr>
              <a:endParaRPr lang="en-US"/>
            </a:p>
          </p:txBody>
        </p:sp>
        <p:sp>
          <p:nvSpPr>
            <p:cNvPr id="18562" name="Oval 8"/>
            <p:cNvSpPr>
              <a:spLocks noChangeArrowheads="1"/>
            </p:cNvSpPr>
            <p:nvPr/>
          </p:nvSpPr>
          <p:spPr bwMode="auto">
            <a:xfrm>
              <a:off x="2315" y="3430"/>
              <a:ext cx="79" cy="72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</a:pPr>
              <a:endParaRPr lang="en-US"/>
            </a:p>
          </p:txBody>
        </p:sp>
        <p:cxnSp>
          <p:nvCxnSpPr>
            <p:cNvPr id="18563" name="AutoShape 9"/>
            <p:cNvCxnSpPr>
              <a:cxnSpLocks noChangeShapeType="1"/>
              <a:stCxn id="18566" idx="7"/>
              <a:endCxn id="18561" idx="2"/>
            </p:cNvCxnSpPr>
            <p:nvPr/>
          </p:nvCxnSpPr>
          <p:spPr bwMode="auto">
            <a:xfrm flipV="1">
              <a:off x="1808" y="2912"/>
              <a:ext cx="496" cy="25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8564" name="AutoShape 10"/>
            <p:cNvCxnSpPr>
              <a:cxnSpLocks noChangeShapeType="1"/>
              <a:stCxn id="18566" idx="5"/>
              <a:endCxn id="18562" idx="1"/>
            </p:cNvCxnSpPr>
            <p:nvPr/>
          </p:nvCxnSpPr>
          <p:spPr bwMode="auto">
            <a:xfrm>
              <a:off x="1808" y="3225"/>
              <a:ext cx="519" cy="21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</p:spPr>
        </p:cxnSp>
        <p:cxnSp>
          <p:nvCxnSpPr>
            <p:cNvPr id="18565" name="AutoShape 11"/>
            <p:cNvCxnSpPr>
              <a:cxnSpLocks noChangeShapeType="1"/>
              <a:stCxn id="18561" idx="4"/>
              <a:endCxn id="18570" idx="0"/>
            </p:cNvCxnSpPr>
            <p:nvPr/>
          </p:nvCxnSpPr>
          <p:spPr bwMode="auto">
            <a:xfrm>
              <a:off x="2349" y="2954"/>
              <a:ext cx="5" cy="19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8566" name="Oval 12"/>
            <p:cNvSpPr>
              <a:spLocks noChangeArrowheads="1"/>
            </p:cNvSpPr>
            <p:nvPr/>
          </p:nvSpPr>
          <p:spPr bwMode="auto">
            <a:xfrm>
              <a:off x="1741" y="3158"/>
              <a:ext cx="78" cy="72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</a:pPr>
              <a:endParaRPr lang="en-US"/>
            </a:p>
          </p:txBody>
        </p:sp>
        <p:cxnSp>
          <p:nvCxnSpPr>
            <p:cNvPr id="18567" name="AutoShape 13"/>
            <p:cNvCxnSpPr>
              <a:cxnSpLocks noChangeShapeType="1"/>
              <a:stCxn id="18566" idx="6"/>
            </p:cNvCxnSpPr>
            <p:nvPr/>
          </p:nvCxnSpPr>
          <p:spPr bwMode="auto">
            <a:xfrm>
              <a:off x="1825" y="3194"/>
              <a:ext cx="99" cy="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568" name="AutoShape 14"/>
            <p:cNvCxnSpPr>
              <a:cxnSpLocks noChangeShapeType="1"/>
              <a:endCxn id="18570" idx="2"/>
            </p:cNvCxnSpPr>
            <p:nvPr/>
          </p:nvCxnSpPr>
          <p:spPr bwMode="auto">
            <a:xfrm flipV="1">
              <a:off x="2204" y="3194"/>
              <a:ext cx="104" cy="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</p:cxnSp>
        <p:cxnSp>
          <p:nvCxnSpPr>
            <p:cNvPr id="18569" name="AutoShape 15"/>
            <p:cNvCxnSpPr>
              <a:cxnSpLocks noChangeShapeType="1"/>
              <a:stCxn id="18566" idx="6"/>
              <a:endCxn id="18570" idx="2"/>
            </p:cNvCxnSpPr>
            <p:nvPr/>
          </p:nvCxnSpPr>
          <p:spPr bwMode="auto">
            <a:xfrm>
              <a:off x="1825" y="3194"/>
              <a:ext cx="483" cy="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8570" name="Oval 16"/>
            <p:cNvSpPr>
              <a:spLocks noChangeArrowheads="1"/>
            </p:cNvSpPr>
            <p:nvPr/>
          </p:nvSpPr>
          <p:spPr bwMode="auto">
            <a:xfrm>
              <a:off x="2314" y="3158"/>
              <a:ext cx="80" cy="72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</a:pPr>
              <a:endParaRPr lang="en-US"/>
            </a:p>
          </p:txBody>
        </p:sp>
        <p:cxnSp>
          <p:nvCxnSpPr>
            <p:cNvPr id="18571" name="AutoShape 17"/>
            <p:cNvCxnSpPr>
              <a:cxnSpLocks noChangeShapeType="1"/>
              <a:stCxn id="18562" idx="0"/>
              <a:endCxn id="18570" idx="4"/>
            </p:cNvCxnSpPr>
            <p:nvPr/>
          </p:nvCxnSpPr>
          <p:spPr bwMode="auto">
            <a:xfrm flipH="1" flipV="1">
              <a:off x="2354" y="3236"/>
              <a:ext cx="1" cy="1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8572" name="Oval 18"/>
            <p:cNvSpPr>
              <a:spLocks noChangeArrowheads="1"/>
            </p:cNvSpPr>
            <p:nvPr/>
          </p:nvSpPr>
          <p:spPr bwMode="auto">
            <a:xfrm>
              <a:off x="2600" y="3431"/>
              <a:ext cx="78" cy="72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</a:pPr>
              <a:endParaRPr lang="en-US"/>
            </a:p>
          </p:txBody>
        </p:sp>
        <p:cxnSp>
          <p:nvCxnSpPr>
            <p:cNvPr id="18573" name="AutoShape 19"/>
            <p:cNvCxnSpPr>
              <a:cxnSpLocks noChangeShapeType="1"/>
              <a:stCxn id="18560" idx="6"/>
              <a:endCxn id="18566" idx="2"/>
            </p:cNvCxnSpPr>
            <p:nvPr/>
          </p:nvCxnSpPr>
          <p:spPr bwMode="auto">
            <a:xfrm flipV="1">
              <a:off x="1565" y="3194"/>
              <a:ext cx="170" cy="3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574" name="AutoShape 20"/>
            <p:cNvCxnSpPr>
              <a:cxnSpLocks noChangeShapeType="1"/>
              <a:stCxn id="18562" idx="6"/>
              <a:endCxn id="18572" idx="2"/>
            </p:cNvCxnSpPr>
            <p:nvPr/>
          </p:nvCxnSpPr>
          <p:spPr bwMode="auto">
            <a:xfrm>
              <a:off x="2400" y="3466"/>
              <a:ext cx="194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8575" name="Oval 21"/>
            <p:cNvSpPr>
              <a:spLocks noChangeArrowheads="1"/>
            </p:cNvSpPr>
            <p:nvPr/>
          </p:nvSpPr>
          <p:spPr bwMode="auto">
            <a:xfrm>
              <a:off x="2594" y="2877"/>
              <a:ext cx="78" cy="72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</a:pPr>
              <a:endParaRPr lang="en-US"/>
            </a:p>
          </p:txBody>
        </p:sp>
        <p:cxnSp>
          <p:nvCxnSpPr>
            <p:cNvPr id="18576" name="AutoShape 22"/>
            <p:cNvCxnSpPr>
              <a:cxnSpLocks noChangeShapeType="1"/>
              <a:stCxn id="18561" idx="6"/>
              <a:endCxn id="18575" idx="2"/>
            </p:cNvCxnSpPr>
            <p:nvPr/>
          </p:nvCxnSpPr>
          <p:spPr bwMode="auto">
            <a:xfrm>
              <a:off x="2394" y="2912"/>
              <a:ext cx="194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sp>
        <p:nvSpPr>
          <p:cNvPr id="18440" name="AutoShape 23"/>
          <p:cNvSpPr>
            <a:spLocks noChangeArrowheads="1"/>
          </p:cNvSpPr>
          <p:nvPr/>
        </p:nvSpPr>
        <p:spPr bwMode="auto">
          <a:xfrm>
            <a:off x="6627813" y="3678238"/>
            <a:ext cx="123825" cy="115887"/>
          </a:xfrm>
          <a:prstGeom prst="flowChartSummingJunction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lang="en-US"/>
          </a:p>
        </p:txBody>
      </p:sp>
      <p:sp>
        <p:nvSpPr>
          <p:cNvPr id="18441" name="Text Box 24"/>
          <p:cNvSpPr txBox="1">
            <a:spLocks noChangeArrowheads="1"/>
          </p:cNvSpPr>
          <p:nvPr/>
        </p:nvSpPr>
        <p:spPr bwMode="auto">
          <a:xfrm>
            <a:off x="5659438" y="3606800"/>
            <a:ext cx="312737" cy="565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36000" tIns="36000" rIns="36000" bIns="36000" anchorCtr="1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kumimoji="0" lang="en-US" dirty="0">
                <a:latin typeface="Arial" charset="0"/>
              </a:rPr>
              <a:t>=</a:t>
            </a:r>
            <a:endParaRPr kumimoji="0" lang="ru-RU" dirty="0">
              <a:latin typeface="Arial" charset="0"/>
            </a:endParaRPr>
          </a:p>
        </p:txBody>
      </p:sp>
      <p:sp>
        <p:nvSpPr>
          <p:cNvPr id="18442" name="Text Box 25"/>
          <p:cNvSpPr txBox="1">
            <a:spLocks noChangeArrowheads="1"/>
          </p:cNvSpPr>
          <p:nvPr/>
        </p:nvSpPr>
        <p:spPr bwMode="auto">
          <a:xfrm>
            <a:off x="3390900" y="3590925"/>
            <a:ext cx="1651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Ctr="1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kumimoji="0" lang="en-US" sz="1200" dirty="0"/>
              <a:t>A</a:t>
            </a:r>
            <a:endParaRPr kumimoji="0" lang="ru-RU" sz="1200" dirty="0"/>
          </a:p>
        </p:txBody>
      </p:sp>
      <p:sp>
        <p:nvSpPr>
          <p:cNvPr id="18443" name="Text Box 26"/>
          <p:cNvSpPr txBox="1">
            <a:spLocks noChangeArrowheads="1"/>
          </p:cNvSpPr>
          <p:nvPr/>
        </p:nvSpPr>
        <p:spPr bwMode="auto">
          <a:xfrm>
            <a:off x="5572125" y="3144838"/>
            <a:ext cx="16351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Ctr="1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kumimoji="0" lang="en-US" sz="1200" dirty="0"/>
              <a:t>B</a:t>
            </a:r>
            <a:endParaRPr kumimoji="0" lang="ru-RU" sz="1200" dirty="0"/>
          </a:p>
        </p:txBody>
      </p:sp>
      <p:sp>
        <p:nvSpPr>
          <p:cNvPr id="18444" name="Text Box 27"/>
          <p:cNvSpPr txBox="1">
            <a:spLocks noChangeArrowheads="1"/>
          </p:cNvSpPr>
          <p:nvPr/>
        </p:nvSpPr>
        <p:spPr bwMode="auto">
          <a:xfrm>
            <a:off x="5599113" y="4029075"/>
            <a:ext cx="1651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Ctr="1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kumimoji="0" lang="en-US" sz="1200" dirty="0"/>
              <a:t>C</a:t>
            </a:r>
            <a:endParaRPr kumimoji="0" lang="ru-RU" sz="1200" dirty="0"/>
          </a:p>
        </p:txBody>
      </p:sp>
      <p:cxnSp>
        <p:nvCxnSpPr>
          <p:cNvPr id="18445" name="AutoShape 28"/>
          <p:cNvCxnSpPr>
            <a:cxnSpLocks noChangeShapeType="1"/>
            <a:stCxn id="18447" idx="6"/>
            <a:endCxn id="18440" idx="2"/>
          </p:cNvCxnSpPr>
          <p:nvPr/>
        </p:nvCxnSpPr>
        <p:spPr bwMode="auto">
          <a:xfrm>
            <a:off x="6353175" y="3736975"/>
            <a:ext cx="265113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8446" name="AutoShape 29"/>
          <p:cNvCxnSpPr>
            <a:cxnSpLocks noChangeShapeType="1"/>
            <a:stCxn id="18440" idx="7"/>
            <a:endCxn id="18448" idx="2"/>
          </p:cNvCxnSpPr>
          <p:nvPr/>
        </p:nvCxnSpPr>
        <p:spPr bwMode="auto">
          <a:xfrm flipV="1">
            <a:off x="6734175" y="3495675"/>
            <a:ext cx="350838" cy="1905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447" name="Oval 30"/>
          <p:cNvSpPr>
            <a:spLocks noChangeArrowheads="1"/>
          </p:cNvSpPr>
          <p:nvPr/>
        </p:nvSpPr>
        <p:spPr bwMode="auto">
          <a:xfrm>
            <a:off x="6221413" y="3679825"/>
            <a:ext cx="122237" cy="112713"/>
          </a:xfrm>
          <a:prstGeom prst="ellipse">
            <a:avLst/>
          </a:prstGeom>
          <a:solidFill>
            <a:srgbClr val="99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lang="en-US"/>
          </a:p>
        </p:txBody>
      </p:sp>
      <p:sp>
        <p:nvSpPr>
          <p:cNvPr id="18448" name="Oval 31"/>
          <p:cNvSpPr>
            <a:spLocks noChangeArrowheads="1"/>
          </p:cNvSpPr>
          <p:nvPr/>
        </p:nvSpPr>
        <p:spPr bwMode="auto">
          <a:xfrm>
            <a:off x="7094538" y="3438525"/>
            <a:ext cx="122237" cy="112713"/>
          </a:xfrm>
          <a:prstGeom prst="ellipse">
            <a:avLst/>
          </a:prstGeom>
          <a:solidFill>
            <a:srgbClr val="99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lang="en-US"/>
          </a:p>
        </p:txBody>
      </p:sp>
      <p:sp>
        <p:nvSpPr>
          <p:cNvPr id="18449" name="Oval 53"/>
          <p:cNvSpPr>
            <a:spLocks noChangeArrowheads="1"/>
          </p:cNvSpPr>
          <p:nvPr/>
        </p:nvSpPr>
        <p:spPr bwMode="auto">
          <a:xfrm>
            <a:off x="3498850" y="1843088"/>
            <a:ext cx="123825" cy="114300"/>
          </a:xfrm>
          <a:prstGeom prst="ellipse">
            <a:avLst/>
          </a:prstGeom>
          <a:solidFill>
            <a:srgbClr val="99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lang="en-US"/>
          </a:p>
        </p:txBody>
      </p:sp>
      <p:sp>
        <p:nvSpPr>
          <p:cNvPr id="18450" name="Oval 54"/>
          <p:cNvSpPr>
            <a:spLocks noChangeArrowheads="1"/>
          </p:cNvSpPr>
          <p:nvPr/>
        </p:nvSpPr>
        <p:spPr bwMode="auto">
          <a:xfrm>
            <a:off x="2627313" y="1843088"/>
            <a:ext cx="125412" cy="114300"/>
          </a:xfrm>
          <a:prstGeom prst="ellipse">
            <a:avLst/>
          </a:prstGeom>
          <a:solidFill>
            <a:srgbClr val="99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lang="en-US"/>
          </a:p>
        </p:txBody>
      </p:sp>
      <p:cxnSp>
        <p:nvCxnSpPr>
          <p:cNvPr id="18451" name="AutoShape 55"/>
          <p:cNvCxnSpPr>
            <a:cxnSpLocks noChangeShapeType="1"/>
            <a:stCxn id="18450" idx="6"/>
            <a:endCxn id="18449" idx="2"/>
          </p:cNvCxnSpPr>
          <p:nvPr/>
        </p:nvCxnSpPr>
        <p:spPr bwMode="auto">
          <a:xfrm>
            <a:off x="2762250" y="1900238"/>
            <a:ext cx="727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452" name="Oval 56"/>
          <p:cNvSpPr>
            <a:spLocks noChangeArrowheads="1"/>
          </p:cNvSpPr>
          <p:nvPr/>
        </p:nvSpPr>
        <p:spPr bwMode="auto">
          <a:xfrm>
            <a:off x="1216025" y="1844675"/>
            <a:ext cx="125413" cy="114300"/>
          </a:xfrm>
          <a:prstGeom prst="ellipse">
            <a:avLst/>
          </a:prstGeom>
          <a:solidFill>
            <a:srgbClr val="99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lang="en-US"/>
          </a:p>
        </p:txBody>
      </p:sp>
      <p:sp>
        <p:nvSpPr>
          <p:cNvPr id="18453" name="Rectangle 57"/>
          <p:cNvSpPr>
            <a:spLocks noChangeArrowheads="1"/>
          </p:cNvSpPr>
          <p:nvPr/>
        </p:nvSpPr>
        <p:spPr bwMode="auto">
          <a:xfrm>
            <a:off x="1582738" y="1822450"/>
            <a:ext cx="371475" cy="1587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lang="en-US"/>
          </a:p>
        </p:txBody>
      </p:sp>
      <p:cxnSp>
        <p:nvCxnSpPr>
          <p:cNvPr id="18454" name="AutoShape 58"/>
          <p:cNvCxnSpPr>
            <a:cxnSpLocks noChangeShapeType="1"/>
            <a:stCxn id="18453" idx="3"/>
            <a:endCxn id="18456" idx="2"/>
          </p:cNvCxnSpPr>
          <p:nvPr/>
        </p:nvCxnSpPr>
        <p:spPr bwMode="auto">
          <a:xfrm>
            <a:off x="1963738" y="1901825"/>
            <a:ext cx="30480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8455" name="AutoShape 59"/>
          <p:cNvCxnSpPr>
            <a:cxnSpLocks noChangeShapeType="1"/>
            <a:stCxn id="18452" idx="6"/>
            <a:endCxn id="18453" idx="1"/>
          </p:cNvCxnSpPr>
          <p:nvPr/>
        </p:nvCxnSpPr>
        <p:spPr bwMode="auto">
          <a:xfrm>
            <a:off x="1350963" y="1901825"/>
            <a:ext cx="2222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18456" name="Oval 60"/>
          <p:cNvSpPr>
            <a:spLocks noChangeArrowheads="1"/>
          </p:cNvSpPr>
          <p:nvPr/>
        </p:nvSpPr>
        <p:spPr bwMode="auto">
          <a:xfrm>
            <a:off x="2278063" y="1844675"/>
            <a:ext cx="123825" cy="112713"/>
          </a:xfrm>
          <a:prstGeom prst="ellipse">
            <a:avLst/>
          </a:prstGeom>
          <a:solidFill>
            <a:srgbClr val="99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lang="en-US"/>
          </a:p>
        </p:txBody>
      </p:sp>
      <p:sp>
        <p:nvSpPr>
          <p:cNvPr id="18457" name="Text Box 61"/>
          <p:cNvSpPr txBox="1">
            <a:spLocks noChangeArrowheads="1"/>
          </p:cNvSpPr>
          <p:nvPr/>
        </p:nvSpPr>
        <p:spPr bwMode="auto">
          <a:xfrm>
            <a:off x="1309688" y="2049463"/>
            <a:ext cx="1058862" cy="2571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36000" tIns="36000" rIns="36000" bIns="36000" anchorCtr="1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kumimoji="0" lang="it-IT" sz="1200" dirty="0"/>
              <a:t>FIFO1 channel</a:t>
            </a:r>
            <a:endParaRPr kumimoji="0" lang="ru-RU" sz="1200" dirty="0"/>
          </a:p>
        </p:txBody>
      </p:sp>
      <p:sp>
        <p:nvSpPr>
          <p:cNvPr id="18458" name="Text Box 62"/>
          <p:cNvSpPr txBox="1">
            <a:spLocks noChangeArrowheads="1"/>
          </p:cNvSpPr>
          <p:nvPr/>
        </p:nvSpPr>
        <p:spPr bwMode="auto">
          <a:xfrm>
            <a:off x="2700338" y="2093913"/>
            <a:ext cx="974725" cy="387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36000" tIns="36000" rIns="36000" bIns="36000" anchorCtr="1"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None/>
            </a:pPr>
            <a:r>
              <a:rPr kumimoji="0" lang="it-IT" sz="1200" dirty="0"/>
              <a:t>synchronous </a:t>
            </a:r>
          </a:p>
          <a:p>
            <a:pPr algn="ctr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None/>
            </a:pPr>
            <a:r>
              <a:rPr kumimoji="0" lang="it-IT" sz="1200" dirty="0"/>
              <a:t>channel</a:t>
            </a:r>
            <a:endParaRPr kumimoji="0" lang="ru-RU" sz="1200" dirty="0"/>
          </a:p>
        </p:txBody>
      </p:sp>
      <p:sp>
        <p:nvSpPr>
          <p:cNvPr id="18459" name="Oval 63"/>
          <p:cNvSpPr>
            <a:spLocks noChangeArrowheads="1"/>
          </p:cNvSpPr>
          <p:nvPr/>
        </p:nvSpPr>
        <p:spPr bwMode="auto">
          <a:xfrm>
            <a:off x="4722813" y="1852613"/>
            <a:ext cx="123825" cy="114300"/>
          </a:xfrm>
          <a:prstGeom prst="ellipse">
            <a:avLst/>
          </a:prstGeom>
          <a:solidFill>
            <a:srgbClr val="99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lang="en-US"/>
          </a:p>
        </p:txBody>
      </p:sp>
      <p:sp>
        <p:nvSpPr>
          <p:cNvPr id="18460" name="Oval 64"/>
          <p:cNvSpPr>
            <a:spLocks noChangeArrowheads="1"/>
          </p:cNvSpPr>
          <p:nvPr/>
        </p:nvSpPr>
        <p:spPr bwMode="auto">
          <a:xfrm>
            <a:off x="3851275" y="1852613"/>
            <a:ext cx="125413" cy="114300"/>
          </a:xfrm>
          <a:prstGeom prst="ellipse">
            <a:avLst/>
          </a:prstGeom>
          <a:solidFill>
            <a:srgbClr val="99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lang="en-US"/>
          </a:p>
        </p:txBody>
      </p:sp>
      <p:cxnSp>
        <p:nvCxnSpPr>
          <p:cNvPr id="18461" name="AutoShape 65"/>
          <p:cNvCxnSpPr>
            <a:cxnSpLocks noChangeShapeType="1"/>
            <a:stCxn id="18460" idx="6"/>
            <a:endCxn id="18459" idx="2"/>
          </p:cNvCxnSpPr>
          <p:nvPr/>
        </p:nvCxnSpPr>
        <p:spPr bwMode="auto">
          <a:xfrm>
            <a:off x="3986213" y="1909763"/>
            <a:ext cx="727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</p:cxnSp>
      <p:sp>
        <p:nvSpPr>
          <p:cNvPr id="18462" name="Text Box 66"/>
          <p:cNvSpPr txBox="1">
            <a:spLocks noChangeArrowheads="1"/>
          </p:cNvSpPr>
          <p:nvPr/>
        </p:nvSpPr>
        <p:spPr bwMode="auto">
          <a:xfrm>
            <a:off x="3749675" y="2103438"/>
            <a:ext cx="1355725" cy="387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36000" tIns="36000" rIns="36000" bIns="36000" anchorCtr="1">
            <a:spAutoFit/>
          </a:bodyPr>
          <a:lstStyle/>
          <a:p>
            <a:pPr algn="ctr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None/>
            </a:pPr>
            <a:r>
              <a:rPr kumimoji="0" lang="it-IT" sz="1200" dirty="0"/>
              <a:t>lossy synchronous </a:t>
            </a:r>
          </a:p>
          <a:p>
            <a:pPr algn="ctr" eaLnBrk="0" hangingPunct="0">
              <a:lnSpc>
                <a:spcPct val="75000"/>
              </a:lnSpc>
              <a:spcBef>
                <a:spcPct val="20000"/>
              </a:spcBef>
              <a:buClr>
                <a:schemeClr val="accent2"/>
              </a:buClr>
              <a:buNone/>
            </a:pPr>
            <a:r>
              <a:rPr kumimoji="0" lang="it-IT" sz="1200" dirty="0"/>
              <a:t>channel</a:t>
            </a:r>
            <a:endParaRPr kumimoji="0" lang="ru-RU" sz="1200" dirty="0"/>
          </a:p>
        </p:txBody>
      </p:sp>
      <p:sp>
        <p:nvSpPr>
          <p:cNvPr id="18463" name="Oval 67"/>
          <p:cNvSpPr>
            <a:spLocks noChangeArrowheads="1"/>
          </p:cNvSpPr>
          <p:nvPr/>
        </p:nvSpPr>
        <p:spPr bwMode="auto">
          <a:xfrm>
            <a:off x="6276975" y="1857375"/>
            <a:ext cx="123825" cy="112713"/>
          </a:xfrm>
          <a:prstGeom prst="ellipse">
            <a:avLst/>
          </a:prstGeom>
          <a:solidFill>
            <a:srgbClr val="99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lang="en-US"/>
          </a:p>
        </p:txBody>
      </p: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5243513" y="1862138"/>
            <a:ext cx="1027112" cy="114300"/>
            <a:chOff x="1999" y="1678"/>
            <a:chExt cx="597" cy="72"/>
          </a:xfrm>
        </p:grpSpPr>
        <p:grpSp>
          <p:nvGrpSpPr>
            <p:cNvPr id="6" name="Group 69"/>
            <p:cNvGrpSpPr>
              <a:grpSpLocks/>
            </p:cNvGrpSpPr>
            <p:nvPr/>
          </p:nvGrpSpPr>
          <p:grpSpPr bwMode="auto">
            <a:xfrm>
              <a:off x="2230" y="1678"/>
              <a:ext cx="145" cy="72"/>
              <a:chOff x="3321" y="4554"/>
              <a:chExt cx="720" cy="360"/>
            </a:xfrm>
          </p:grpSpPr>
          <p:cxnSp>
            <p:nvCxnSpPr>
              <p:cNvPr id="18555" name="AutoShape 70"/>
              <p:cNvCxnSpPr>
                <a:cxnSpLocks noChangeShapeType="1"/>
              </p:cNvCxnSpPr>
              <p:nvPr/>
            </p:nvCxnSpPr>
            <p:spPr bwMode="auto">
              <a:xfrm>
                <a:off x="3321" y="4734"/>
                <a:ext cx="144" cy="18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556" name="AutoShape 71"/>
              <p:cNvCxnSpPr>
                <a:cxnSpLocks noChangeShapeType="1"/>
              </p:cNvCxnSpPr>
              <p:nvPr/>
            </p:nvCxnSpPr>
            <p:spPr bwMode="auto">
              <a:xfrm flipV="1">
                <a:off x="3465" y="4554"/>
                <a:ext cx="144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557" name="AutoShape 72"/>
              <p:cNvCxnSpPr>
                <a:cxnSpLocks noChangeShapeType="1"/>
              </p:cNvCxnSpPr>
              <p:nvPr/>
            </p:nvCxnSpPr>
            <p:spPr bwMode="auto">
              <a:xfrm>
                <a:off x="3609" y="4554"/>
                <a:ext cx="144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558" name="AutoShape 73"/>
              <p:cNvCxnSpPr>
                <a:cxnSpLocks noChangeShapeType="1"/>
              </p:cNvCxnSpPr>
              <p:nvPr/>
            </p:nvCxnSpPr>
            <p:spPr bwMode="auto">
              <a:xfrm flipV="1">
                <a:off x="3753" y="4554"/>
                <a:ext cx="144" cy="36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18559" name="AutoShape 74"/>
              <p:cNvCxnSpPr>
                <a:cxnSpLocks noChangeShapeType="1"/>
              </p:cNvCxnSpPr>
              <p:nvPr/>
            </p:nvCxnSpPr>
            <p:spPr bwMode="auto">
              <a:xfrm>
                <a:off x="3897" y="4558"/>
                <a:ext cx="144" cy="180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18553" name="Line 75"/>
            <p:cNvSpPr>
              <a:spLocks noChangeShapeType="1"/>
            </p:cNvSpPr>
            <p:nvPr/>
          </p:nvSpPr>
          <p:spPr bwMode="auto">
            <a:xfrm flipH="1">
              <a:off x="1999" y="1718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54" name="Line 76"/>
            <p:cNvSpPr>
              <a:spLocks noChangeShapeType="1"/>
            </p:cNvSpPr>
            <p:nvPr/>
          </p:nvSpPr>
          <p:spPr bwMode="auto">
            <a:xfrm>
              <a:off x="2369" y="1718"/>
              <a:ext cx="22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65" name="Oval 77"/>
          <p:cNvSpPr>
            <a:spLocks noChangeArrowheads="1"/>
          </p:cNvSpPr>
          <p:nvPr/>
        </p:nvSpPr>
        <p:spPr bwMode="auto">
          <a:xfrm>
            <a:off x="5114925" y="1868488"/>
            <a:ext cx="123825" cy="114300"/>
          </a:xfrm>
          <a:prstGeom prst="ellipse">
            <a:avLst/>
          </a:prstGeom>
          <a:solidFill>
            <a:srgbClr val="99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lang="en-US"/>
          </a:p>
        </p:txBody>
      </p:sp>
      <p:sp>
        <p:nvSpPr>
          <p:cNvPr id="18466" name="Text Box 78"/>
          <p:cNvSpPr txBox="1">
            <a:spLocks noChangeArrowheads="1"/>
          </p:cNvSpPr>
          <p:nvPr/>
        </p:nvSpPr>
        <p:spPr bwMode="auto">
          <a:xfrm>
            <a:off x="5349875" y="2073275"/>
            <a:ext cx="957263" cy="2571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36000" tIns="36000" rIns="36000" bIns="36000" anchorCtr="1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kumimoji="0" lang="it-IT" sz="1200" dirty="0"/>
              <a:t>filter channel</a:t>
            </a:r>
            <a:endParaRPr kumimoji="0" lang="ru-RU" sz="1200" dirty="0"/>
          </a:p>
        </p:txBody>
      </p:sp>
      <p:sp>
        <p:nvSpPr>
          <p:cNvPr id="18467" name="Rectangle 79"/>
          <p:cNvSpPr>
            <a:spLocks noChangeArrowheads="1"/>
          </p:cNvSpPr>
          <p:nvPr/>
        </p:nvSpPr>
        <p:spPr bwMode="auto">
          <a:xfrm>
            <a:off x="6946900" y="2524125"/>
            <a:ext cx="373063" cy="15875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lang="en-US"/>
          </a:p>
        </p:txBody>
      </p:sp>
      <p:sp>
        <p:nvSpPr>
          <p:cNvPr id="18468" name="Text Box 80"/>
          <p:cNvSpPr txBox="1">
            <a:spLocks noChangeArrowheads="1"/>
          </p:cNvSpPr>
          <p:nvPr/>
        </p:nvSpPr>
        <p:spPr bwMode="auto">
          <a:xfrm>
            <a:off x="7038975" y="2274888"/>
            <a:ext cx="25241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Ctr="1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kumimoji="0" lang="en-US" sz="1200" dirty="0">
                <a:cs typeface="Times New Roman" pitchFamily="18" charset="0"/>
              </a:rPr>
              <a:t>≤</a:t>
            </a:r>
            <a:r>
              <a:rPr kumimoji="0" lang="en-US" sz="1200" dirty="0">
                <a:cs typeface="Times New Roman" pitchFamily="18" charset="0"/>
                <a:sym typeface="Symbol" pitchFamily="18" charset="2"/>
              </a:rPr>
              <a:t></a:t>
            </a:r>
          </a:p>
        </p:txBody>
      </p:sp>
      <p:cxnSp>
        <p:nvCxnSpPr>
          <p:cNvPr id="18469" name="AutoShape 81"/>
          <p:cNvCxnSpPr>
            <a:cxnSpLocks noChangeShapeType="1"/>
            <a:stCxn id="18467" idx="3"/>
            <a:endCxn id="18471" idx="2"/>
          </p:cNvCxnSpPr>
          <p:nvPr/>
        </p:nvCxnSpPr>
        <p:spPr bwMode="auto">
          <a:xfrm>
            <a:off x="7329488" y="2603500"/>
            <a:ext cx="30480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8470" name="AutoShape 82"/>
          <p:cNvCxnSpPr>
            <a:cxnSpLocks noChangeShapeType="1"/>
            <a:stCxn id="18472" idx="6"/>
            <a:endCxn id="18467" idx="1"/>
          </p:cNvCxnSpPr>
          <p:nvPr/>
        </p:nvCxnSpPr>
        <p:spPr bwMode="auto">
          <a:xfrm>
            <a:off x="6688138" y="2603500"/>
            <a:ext cx="249237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18471" name="Oval 83"/>
          <p:cNvSpPr>
            <a:spLocks noChangeArrowheads="1"/>
          </p:cNvSpPr>
          <p:nvPr/>
        </p:nvSpPr>
        <p:spPr bwMode="auto">
          <a:xfrm>
            <a:off x="7643813" y="2546350"/>
            <a:ext cx="125412" cy="114300"/>
          </a:xfrm>
          <a:prstGeom prst="ellipse">
            <a:avLst/>
          </a:prstGeom>
          <a:solidFill>
            <a:srgbClr val="99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lang="en-US"/>
          </a:p>
        </p:txBody>
      </p:sp>
      <p:sp>
        <p:nvSpPr>
          <p:cNvPr id="18472" name="Oval 84"/>
          <p:cNvSpPr>
            <a:spLocks noChangeArrowheads="1"/>
          </p:cNvSpPr>
          <p:nvPr/>
        </p:nvSpPr>
        <p:spPr bwMode="auto">
          <a:xfrm>
            <a:off x="6553200" y="2546350"/>
            <a:ext cx="125413" cy="114300"/>
          </a:xfrm>
          <a:prstGeom prst="ellipse">
            <a:avLst/>
          </a:prstGeom>
          <a:solidFill>
            <a:srgbClr val="99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lang="en-US"/>
          </a:p>
        </p:txBody>
      </p:sp>
      <p:sp>
        <p:nvSpPr>
          <p:cNvPr id="18473" name="Oval 86"/>
          <p:cNvSpPr>
            <a:spLocks noChangeArrowheads="1"/>
          </p:cNvSpPr>
          <p:nvPr/>
        </p:nvSpPr>
        <p:spPr bwMode="auto">
          <a:xfrm>
            <a:off x="7519988" y="1857375"/>
            <a:ext cx="123825" cy="114300"/>
          </a:xfrm>
          <a:prstGeom prst="ellipse">
            <a:avLst/>
          </a:prstGeom>
          <a:solidFill>
            <a:srgbClr val="99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lang="en-US"/>
          </a:p>
        </p:txBody>
      </p:sp>
      <p:sp>
        <p:nvSpPr>
          <p:cNvPr id="18474" name="Oval 87"/>
          <p:cNvSpPr>
            <a:spLocks noChangeArrowheads="1"/>
          </p:cNvSpPr>
          <p:nvPr/>
        </p:nvSpPr>
        <p:spPr bwMode="auto">
          <a:xfrm>
            <a:off x="6648450" y="1857375"/>
            <a:ext cx="125413" cy="114300"/>
          </a:xfrm>
          <a:prstGeom prst="ellipse">
            <a:avLst/>
          </a:prstGeom>
          <a:solidFill>
            <a:srgbClr val="99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lang="en-US"/>
          </a:p>
        </p:txBody>
      </p:sp>
      <p:cxnSp>
        <p:nvCxnSpPr>
          <p:cNvPr id="18475" name="AutoShape 88"/>
          <p:cNvCxnSpPr>
            <a:cxnSpLocks noChangeShapeType="1"/>
            <a:stCxn id="18474" idx="6"/>
            <a:endCxn id="18473" idx="2"/>
          </p:cNvCxnSpPr>
          <p:nvPr/>
        </p:nvCxnSpPr>
        <p:spPr bwMode="auto">
          <a:xfrm>
            <a:off x="6783388" y="1914525"/>
            <a:ext cx="727075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476" name="Text Box 90"/>
          <p:cNvSpPr txBox="1">
            <a:spLocks noChangeArrowheads="1"/>
          </p:cNvSpPr>
          <p:nvPr/>
        </p:nvSpPr>
        <p:spPr bwMode="auto">
          <a:xfrm>
            <a:off x="6754813" y="2073275"/>
            <a:ext cx="817562" cy="2571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36000" tIns="36000" rIns="36000" bIns="36000" anchorCtr="1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kumimoji="0" lang="it-IT" sz="1200" dirty="0"/>
              <a:t>P-producer</a:t>
            </a:r>
            <a:endParaRPr kumimoji="0" lang="ru-RU" sz="1200" dirty="0"/>
          </a:p>
        </p:txBody>
      </p:sp>
      <p:sp>
        <p:nvSpPr>
          <p:cNvPr id="18477" name="Oval 91"/>
          <p:cNvSpPr>
            <a:spLocks noChangeArrowheads="1"/>
          </p:cNvSpPr>
          <p:nvPr/>
        </p:nvSpPr>
        <p:spPr bwMode="auto">
          <a:xfrm>
            <a:off x="1287463" y="2543175"/>
            <a:ext cx="123825" cy="114300"/>
          </a:xfrm>
          <a:prstGeom prst="ellipse">
            <a:avLst/>
          </a:prstGeom>
          <a:solidFill>
            <a:srgbClr val="99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lang="en-US"/>
          </a:p>
        </p:txBody>
      </p:sp>
      <p:cxnSp>
        <p:nvCxnSpPr>
          <p:cNvPr id="18478" name="AutoShape 92"/>
          <p:cNvCxnSpPr>
            <a:cxnSpLocks noChangeShapeType="1"/>
            <a:stCxn id="18477" idx="6"/>
          </p:cNvCxnSpPr>
          <p:nvPr/>
        </p:nvCxnSpPr>
        <p:spPr bwMode="auto">
          <a:xfrm>
            <a:off x="1420813" y="2600325"/>
            <a:ext cx="157162" cy="476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8479" name="AutoShape 93"/>
          <p:cNvCxnSpPr>
            <a:cxnSpLocks noChangeShapeType="1"/>
            <a:endCxn id="18481" idx="2"/>
          </p:cNvCxnSpPr>
          <p:nvPr/>
        </p:nvCxnSpPr>
        <p:spPr bwMode="auto">
          <a:xfrm flipV="1">
            <a:off x="1993900" y="2600325"/>
            <a:ext cx="165100" cy="476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</p:cxnSp>
      <p:cxnSp>
        <p:nvCxnSpPr>
          <p:cNvPr id="18480" name="AutoShape 94"/>
          <p:cNvCxnSpPr>
            <a:cxnSpLocks noChangeShapeType="1"/>
            <a:stCxn id="18477" idx="6"/>
            <a:endCxn id="18481" idx="2"/>
          </p:cNvCxnSpPr>
          <p:nvPr/>
        </p:nvCxnSpPr>
        <p:spPr bwMode="auto">
          <a:xfrm>
            <a:off x="1420813" y="2600325"/>
            <a:ext cx="73818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18481" name="Oval 95"/>
          <p:cNvSpPr>
            <a:spLocks noChangeArrowheads="1"/>
          </p:cNvSpPr>
          <p:nvPr/>
        </p:nvSpPr>
        <p:spPr bwMode="auto">
          <a:xfrm>
            <a:off x="2168525" y="2543175"/>
            <a:ext cx="127000" cy="114300"/>
          </a:xfrm>
          <a:prstGeom prst="ellipse">
            <a:avLst/>
          </a:prstGeom>
          <a:solidFill>
            <a:srgbClr val="99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lang="en-US"/>
          </a:p>
        </p:txBody>
      </p:sp>
      <p:sp>
        <p:nvSpPr>
          <p:cNvPr id="18482" name="Text Box 96"/>
          <p:cNvSpPr txBox="1">
            <a:spLocks noChangeArrowheads="1"/>
          </p:cNvSpPr>
          <p:nvPr/>
        </p:nvSpPr>
        <p:spPr bwMode="auto">
          <a:xfrm>
            <a:off x="1185863" y="2719388"/>
            <a:ext cx="1314450" cy="2571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36000" tIns="36000" rIns="36000" bIns="36000" anchorCtr="1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kumimoji="0" lang="it-IT" sz="1200" dirty="0"/>
              <a:t>synchronous drain</a:t>
            </a:r>
            <a:endParaRPr kumimoji="0" lang="ru-RU" sz="1200" dirty="0"/>
          </a:p>
        </p:txBody>
      </p:sp>
      <p:sp>
        <p:nvSpPr>
          <p:cNvPr id="18483" name="Oval 97"/>
          <p:cNvSpPr>
            <a:spLocks noChangeArrowheads="1"/>
          </p:cNvSpPr>
          <p:nvPr/>
        </p:nvSpPr>
        <p:spPr bwMode="auto">
          <a:xfrm>
            <a:off x="2636838" y="2543175"/>
            <a:ext cx="123825" cy="114300"/>
          </a:xfrm>
          <a:prstGeom prst="ellipse">
            <a:avLst/>
          </a:prstGeom>
          <a:solidFill>
            <a:srgbClr val="99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lang="en-US"/>
          </a:p>
        </p:txBody>
      </p:sp>
      <p:cxnSp>
        <p:nvCxnSpPr>
          <p:cNvPr id="18484" name="AutoShape 98"/>
          <p:cNvCxnSpPr>
            <a:cxnSpLocks noChangeShapeType="1"/>
            <a:stCxn id="18483" idx="6"/>
          </p:cNvCxnSpPr>
          <p:nvPr/>
        </p:nvCxnSpPr>
        <p:spPr bwMode="auto">
          <a:xfrm>
            <a:off x="2770188" y="2600325"/>
            <a:ext cx="157162" cy="476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8485" name="AutoShape 99"/>
          <p:cNvCxnSpPr>
            <a:cxnSpLocks noChangeShapeType="1"/>
            <a:endCxn id="18487" idx="2"/>
          </p:cNvCxnSpPr>
          <p:nvPr/>
        </p:nvCxnSpPr>
        <p:spPr bwMode="auto">
          <a:xfrm flipV="1">
            <a:off x="3373438" y="2600325"/>
            <a:ext cx="165100" cy="4763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</p:cxnSp>
      <p:cxnSp>
        <p:nvCxnSpPr>
          <p:cNvPr id="18486" name="AutoShape 100"/>
          <p:cNvCxnSpPr>
            <a:cxnSpLocks noChangeShapeType="1"/>
            <a:stCxn id="18483" idx="6"/>
            <a:endCxn id="18487" idx="2"/>
          </p:cNvCxnSpPr>
          <p:nvPr/>
        </p:nvCxnSpPr>
        <p:spPr bwMode="auto">
          <a:xfrm>
            <a:off x="2770188" y="2600325"/>
            <a:ext cx="7683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18487" name="Oval 101"/>
          <p:cNvSpPr>
            <a:spLocks noChangeArrowheads="1"/>
          </p:cNvSpPr>
          <p:nvPr/>
        </p:nvSpPr>
        <p:spPr bwMode="auto">
          <a:xfrm>
            <a:off x="3548063" y="2543175"/>
            <a:ext cx="127000" cy="114300"/>
          </a:xfrm>
          <a:prstGeom prst="ellipse">
            <a:avLst/>
          </a:prstGeom>
          <a:solidFill>
            <a:srgbClr val="99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lang="en-US"/>
          </a:p>
        </p:txBody>
      </p:sp>
      <p:sp>
        <p:nvSpPr>
          <p:cNvPr id="18488" name="Text Box 102"/>
          <p:cNvSpPr txBox="1">
            <a:spLocks noChangeArrowheads="1"/>
          </p:cNvSpPr>
          <p:nvPr/>
        </p:nvSpPr>
        <p:spPr bwMode="auto">
          <a:xfrm>
            <a:off x="2551113" y="2719388"/>
            <a:ext cx="1395412" cy="2571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36000" tIns="36000" rIns="36000" bIns="36000" anchorCtr="1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kumimoji="0" lang="it-IT" sz="1200" dirty="0"/>
              <a:t>asynchronous drain</a:t>
            </a:r>
            <a:endParaRPr kumimoji="0" lang="ru-RU" sz="1200" dirty="0"/>
          </a:p>
        </p:txBody>
      </p:sp>
      <p:sp>
        <p:nvSpPr>
          <p:cNvPr id="18489" name="Line 103"/>
          <p:cNvSpPr>
            <a:spLocks noChangeShapeType="1"/>
          </p:cNvSpPr>
          <p:nvPr/>
        </p:nvSpPr>
        <p:spPr bwMode="auto">
          <a:xfrm>
            <a:off x="3106738" y="252412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36000" tIns="36000" rIns="36000" bIns="36000" anchor="ctr" anchorCtr="1">
            <a:spAutoFit/>
          </a:bodyPr>
          <a:lstStyle/>
          <a:p>
            <a:endParaRPr lang="en-US"/>
          </a:p>
        </p:txBody>
      </p:sp>
      <p:sp>
        <p:nvSpPr>
          <p:cNvPr id="18490" name="Line 104"/>
          <p:cNvSpPr>
            <a:spLocks noChangeShapeType="1"/>
          </p:cNvSpPr>
          <p:nvPr/>
        </p:nvSpPr>
        <p:spPr bwMode="auto">
          <a:xfrm>
            <a:off x="3170238" y="2524125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36000" tIns="36000" rIns="36000" bIns="36000" anchor="ctr" anchorCtr="1">
            <a:spAutoFit/>
          </a:bodyPr>
          <a:lstStyle/>
          <a:p>
            <a:endParaRPr lang="en-US"/>
          </a:p>
        </p:txBody>
      </p:sp>
      <p:sp>
        <p:nvSpPr>
          <p:cNvPr id="18491" name="Oval 105"/>
          <p:cNvSpPr>
            <a:spLocks noChangeArrowheads="1"/>
          </p:cNvSpPr>
          <p:nvPr/>
        </p:nvSpPr>
        <p:spPr bwMode="auto">
          <a:xfrm>
            <a:off x="3951288" y="2543175"/>
            <a:ext cx="123825" cy="114300"/>
          </a:xfrm>
          <a:prstGeom prst="ellipse">
            <a:avLst/>
          </a:prstGeom>
          <a:solidFill>
            <a:srgbClr val="99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lang="en-US"/>
          </a:p>
        </p:txBody>
      </p:sp>
      <p:cxnSp>
        <p:nvCxnSpPr>
          <p:cNvPr id="18492" name="AutoShape 106"/>
          <p:cNvCxnSpPr>
            <a:cxnSpLocks noChangeShapeType="1"/>
            <a:stCxn id="18491" idx="6"/>
            <a:endCxn id="18493" idx="2"/>
          </p:cNvCxnSpPr>
          <p:nvPr/>
        </p:nvCxnSpPr>
        <p:spPr bwMode="auto">
          <a:xfrm>
            <a:off x="4084638" y="2600325"/>
            <a:ext cx="7683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8493" name="Oval 107"/>
          <p:cNvSpPr>
            <a:spLocks noChangeArrowheads="1"/>
          </p:cNvSpPr>
          <p:nvPr/>
        </p:nvSpPr>
        <p:spPr bwMode="auto">
          <a:xfrm>
            <a:off x="4862513" y="2543175"/>
            <a:ext cx="127000" cy="114300"/>
          </a:xfrm>
          <a:prstGeom prst="ellipse">
            <a:avLst/>
          </a:prstGeom>
          <a:solidFill>
            <a:srgbClr val="99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lang="en-US"/>
          </a:p>
        </p:txBody>
      </p:sp>
      <p:sp>
        <p:nvSpPr>
          <p:cNvPr id="18494" name="Oval 108"/>
          <p:cNvSpPr>
            <a:spLocks noChangeArrowheads="1"/>
          </p:cNvSpPr>
          <p:nvPr/>
        </p:nvSpPr>
        <p:spPr bwMode="auto">
          <a:xfrm>
            <a:off x="5289550" y="2552700"/>
            <a:ext cx="123825" cy="114300"/>
          </a:xfrm>
          <a:prstGeom prst="ellipse">
            <a:avLst/>
          </a:prstGeom>
          <a:solidFill>
            <a:srgbClr val="99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lang="en-US"/>
          </a:p>
        </p:txBody>
      </p:sp>
      <p:cxnSp>
        <p:nvCxnSpPr>
          <p:cNvPr id="18495" name="AutoShape 109"/>
          <p:cNvCxnSpPr>
            <a:cxnSpLocks noChangeShapeType="1"/>
            <a:stCxn id="18494" idx="6"/>
            <a:endCxn id="18496" idx="2"/>
          </p:cNvCxnSpPr>
          <p:nvPr/>
        </p:nvCxnSpPr>
        <p:spPr bwMode="auto">
          <a:xfrm>
            <a:off x="5422900" y="2609850"/>
            <a:ext cx="7683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8496" name="Oval 110"/>
          <p:cNvSpPr>
            <a:spLocks noChangeArrowheads="1"/>
          </p:cNvSpPr>
          <p:nvPr/>
        </p:nvSpPr>
        <p:spPr bwMode="auto">
          <a:xfrm>
            <a:off x="6200775" y="2552700"/>
            <a:ext cx="127000" cy="114300"/>
          </a:xfrm>
          <a:prstGeom prst="ellipse">
            <a:avLst/>
          </a:prstGeom>
          <a:solidFill>
            <a:srgbClr val="99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lang="en-US"/>
          </a:p>
        </p:txBody>
      </p:sp>
      <p:sp>
        <p:nvSpPr>
          <p:cNvPr id="18497" name="Line 111"/>
          <p:cNvSpPr>
            <a:spLocks noChangeShapeType="1"/>
          </p:cNvSpPr>
          <p:nvPr/>
        </p:nvSpPr>
        <p:spPr bwMode="auto">
          <a:xfrm>
            <a:off x="5759450" y="2533650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36000" tIns="36000" rIns="36000" bIns="36000" anchor="ctr" anchorCtr="1">
            <a:spAutoFit/>
          </a:bodyPr>
          <a:lstStyle/>
          <a:p>
            <a:endParaRPr lang="en-US"/>
          </a:p>
        </p:txBody>
      </p:sp>
      <p:sp>
        <p:nvSpPr>
          <p:cNvPr id="18498" name="Line 112"/>
          <p:cNvSpPr>
            <a:spLocks noChangeShapeType="1"/>
          </p:cNvSpPr>
          <p:nvPr/>
        </p:nvSpPr>
        <p:spPr bwMode="auto">
          <a:xfrm>
            <a:off x="5822950" y="2533650"/>
            <a:ext cx="0" cy="1444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36000" tIns="36000" rIns="36000" bIns="36000" anchor="ctr" anchorCtr="1">
            <a:spAutoFit/>
          </a:bodyPr>
          <a:lstStyle/>
          <a:p>
            <a:endParaRPr lang="en-US"/>
          </a:p>
        </p:txBody>
      </p:sp>
      <p:sp>
        <p:nvSpPr>
          <p:cNvPr id="18499" name="Text Box 113"/>
          <p:cNvSpPr txBox="1">
            <a:spLocks noChangeArrowheads="1"/>
          </p:cNvSpPr>
          <p:nvPr/>
        </p:nvSpPr>
        <p:spPr bwMode="auto">
          <a:xfrm>
            <a:off x="3871913" y="2725738"/>
            <a:ext cx="1349375" cy="2571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36000" tIns="36000" rIns="36000" bIns="36000" anchorCtr="1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kumimoji="0" lang="it-IT" sz="1200" dirty="0"/>
              <a:t>synchronous spout</a:t>
            </a:r>
            <a:endParaRPr kumimoji="0" lang="ru-RU" sz="1200" dirty="0"/>
          </a:p>
        </p:txBody>
      </p:sp>
      <p:sp>
        <p:nvSpPr>
          <p:cNvPr id="18500" name="Text Box 114"/>
          <p:cNvSpPr txBox="1">
            <a:spLocks noChangeArrowheads="1"/>
          </p:cNvSpPr>
          <p:nvPr/>
        </p:nvSpPr>
        <p:spPr bwMode="auto">
          <a:xfrm>
            <a:off x="5195888" y="2716213"/>
            <a:ext cx="1430337" cy="2571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36000" tIns="36000" rIns="36000" bIns="36000" anchorCtr="1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kumimoji="0" lang="it-IT" sz="1200" dirty="0"/>
              <a:t>asynchronous spout</a:t>
            </a:r>
            <a:endParaRPr kumimoji="0" lang="ru-RU" sz="1200" dirty="0"/>
          </a:p>
        </p:txBody>
      </p:sp>
      <p:sp>
        <p:nvSpPr>
          <p:cNvPr id="18501" name="Text Box 115"/>
          <p:cNvSpPr txBox="1">
            <a:spLocks noChangeArrowheads="1"/>
          </p:cNvSpPr>
          <p:nvPr/>
        </p:nvSpPr>
        <p:spPr bwMode="auto">
          <a:xfrm>
            <a:off x="6727825" y="2719388"/>
            <a:ext cx="1001713" cy="2571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36000" tIns="36000" rIns="36000" bIns="36000" anchorCtr="1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kumimoji="0" lang="it-IT" sz="1200" dirty="0"/>
              <a:t>timer channel</a:t>
            </a:r>
            <a:endParaRPr kumimoji="0" lang="ru-RU" sz="1200" dirty="0"/>
          </a:p>
        </p:txBody>
      </p:sp>
      <p:sp>
        <p:nvSpPr>
          <p:cNvPr id="18502" name="Oval 116"/>
          <p:cNvSpPr>
            <a:spLocks noChangeArrowheads="1"/>
          </p:cNvSpPr>
          <p:nvPr/>
        </p:nvSpPr>
        <p:spPr bwMode="auto">
          <a:xfrm>
            <a:off x="7102475" y="3954463"/>
            <a:ext cx="122238" cy="112712"/>
          </a:xfrm>
          <a:prstGeom prst="ellipse">
            <a:avLst/>
          </a:prstGeom>
          <a:solidFill>
            <a:srgbClr val="99CC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lang="en-US"/>
          </a:p>
        </p:txBody>
      </p:sp>
      <p:cxnSp>
        <p:nvCxnSpPr>
          <p:cNvPr id="18503" name="AutoShape 117"/>
          <p:cNvCxnSpPr>
            <a:cxnSpLocks noChangeShapeType="1"/>
            <a:stCxn id="18440" idx="5"/>
            <a:endCxn id="18502" idx="2"/>
          </p:cNvCxnSpPr>
          <p:nvPr/>
        </p:nvCxnSpPr>
        <p:spPr bwMode="auto">
          <a:xfrm>
            <a:off x="6734175" y="3786188"/>
            <a:ext cx="358775" cy="22542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504" name="Text Box 118"/>
          <p:cNvSpPr txBox="1">
            <a:spLocks noChangeArrowheads="1"/>
          </p:cNvSpPr>
          <p:nvPr/>
        </p:nvSpPr>
        <p:spPr bwMode="auto">
          <a:xfrm>
            <a:off x="5956300" y="3595688"/>
            <a:ext cx="1651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Ctr="1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kumimoji="0" lang="en-US" sz="1200" dirty="0"/>
              <a:t>A</a:t>
            </a:r>
            <a:endParaRPr kumimoji="0" lang="ru-RU" sz="1200" dirty="0"/>
          </a:p>
        </p:txBody>
      </p:sp>
      <p:sp>
        <p:nvSpPr>
          <p:cNvPr id="18505" name="Text Box 119"/>
          <p:cNvSpPr txBox="1">
            <a:spLocks noChangeArrowheads="1"/>
          </p:cNvSpPr>
          <p:nvPr/>
        </p:nvSpPr>
        <p:spPr bwMode="auto">
          <a:xfrm>
            <a:off x="7270750" y="3355975"/>
            <a:ext cx="16351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Ctr="1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kumimoji="0" lang="en-US" sz="1200" dirty="0"/>
              <a:t>B</a:t>
            </a:r>
            <a:endParaRPr kumimoji="0" lang="ru-RU" sz="1200" dirty="0"/>
          </a:p>
        </p:txBody>
      </p:sp>
      <p:sp>
        <p:nvSpPr>
          <p:cNvPr id="18506" name="Text Box 120"/>
          <p:cNvSpPr txBox="1">
            <a:spLocks noChangeArrowheads="1"/>
          </p:cNvSpPr>
          <p:nvPr/>
        </p:nvSpPr>
        <p:spPr bwMode="auto">
          <a:xfrm>
            <a:off x="7277100" y="3892550"/>
            <a:ext cx="1651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36000" anchorCtr="1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kumimoji="0" lang="en-US" sz="1200" dirty="0"/>
              <a:t>C</a:t>
            </a:r>
            <a:endParaRPr kumimoji="0" lang="ru-RU" sz="1200" dirty="0"/>
          </a:p>
        </p:txBody>
      </p:sp>
      <p:sp>
        <p:nvSpPr>
          <p:cNvPr id="18507" name="Text Box 121"/>
          <p:cNvSpPr txBox="1">
            <a:spLocks noChangeArrowheads="1"/>
          </p:cNvSpPr>
          <p:nvPr/>
        </p:nvSpPr>
        <p:spPr bwMode="auto">
          <a:xfrm>
            <a:off x="4787900" y="4278313"/>
            <a:ext cx="2241550" cy="2571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36000" tIns="36000" rIns="36000" bIns="36000" anchorCtr="1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kumimoji="0" lang="it-IT" sz="1200" dirty="0"/>
              <a:t>Exclusive choice (deffered XOR)</a:t>
            </a:r>
            <a:endParaRPr kumimoji="0" lang="ru-RU" sz="1200" dirty="0"/>
          </a:p>
        </p:txBody>
      </p:sp>
      <p:grpSp>
        <p:nvGrpSpPr>
          <p:cNvPr id="7" name="Group 166"/>
          <p:cNvGrpSpPr>
            <a:grpSpLocks/>
          </p:cNvGrpSpPr>
          <p:nvPr/>
        </p:nvGrpSpPr>
        <p:grpSpPr bwMode="auto">
          <a:xfrm>
            <a:off x="930275" y="4638675"/>
            <a:ext cx="4567238" cy="1770063"/>
            <a:chOff x="2779" y="1842"/>
            <a:chExt cx="2877" cy="1115"/>
          </a:xfrm>
        </p:grpSpPr>
        <p:sp>
          <p:nvSpPr>
            <p:cNvPr id="18510" name="Text Box 167"/>
            <p:cNvSpPr txBox="1">
              <a:spLocks noChangeArrowheads="1"/>
            </p:cNvSpPr>
            <p:nvPr/>
          </p:nvSpPr>
          <p:spPr bwMode="auto">
            <a:xfrm>
              <a:off x="5219" y="2795"/>
              <a:ext cx="260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Ctr="1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None/>
              </a:pPr>
              <a:r>
                <a:rPr kumimoji="0" lang="en-US" sz="1200" dirty="0"/>
                <a:t>close</a:t>
              </a:r>
              <a:endParaRPr kumimoji="0" lang="ru-RU" sz="1200" dirty="0"/>
            </a:p>
          </p:txBody>
        </p:sp>
        <p:sp>
          <p:nvSpPr>
            <p:cNvPr id="18511" name="AutoShape 168"/>
            <p:cNvSpPr>
              <a:spLocks noChangeArrowheads="1"/>
            </p:cNvSpPr>
            <p:nvPr/>
          </p:nvSpPr>
          <p:spPr bwMode="auto">
            <a:xfrm>
              <a:off x="2984" y="1842"/>
              <a:ext cx="2495" cy="908"/>
            </a:xfrm>
            <a:prstGeom prst="roundRect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36000" tIns="36000" rIns="36000" bIns="36000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</a:pPr>
              <a:endParaRPr lang="en-US"/>
            </a:p>
          </p:txBody>
        </p:sp>
        <p:sp>
          <p:nvSpPr>
            <p:cNvPr id="18512" name="Oval 169"/>
            <p:cNvSpPr>
              <a:spLocks noChangeArrowheads="1"/>
            </p:cNvSpPr>
            <p:nvPr/>
          </p:nvSpPr>
          <p:spPr bwMode="auto">
            <a:xfrm>
              <a:off x="2944" y="1959"/>
              <a:ext cx="79" cy="72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</a:pPr>
              <a:endParaRPr lang="en-US"/>
            </a:p>
          </p:txBody>
        </p:sp>
        <p:cxnSp>
          <p:nvCxnSpPr>
            <p:cNvPr id="18513" name="AutoShape 170"/>
            <p:cNvCxnSpPr>
              <a:cxnSpLocks noChangeShapeType="1"/>
              <a:stCxn id="18512" idx="6"/>
              <a:endCxn id="18521" idx="2"/>
            </p:cNvCxnSpPr>
            <p:nvPr/>
          </p:nvCxnSpPr>
          <p:spPr bwMode="auto">
            <a:xfrm>
              <a:off x="3029" y="1995"/>
              <a:ext cx="173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514" name="AutoShape 171"/>
            <p:cNvCxnSpPr>
              <a:cxnSpLocks noChangeShapeType="1"/>
              <a:stCxn id="18521" idx="6"/>
              <a:endCxn id="18515" idx="2"/>
            </p:cNvCxnSpPr>
            <p:nvPr/>
          </p:nvCxnSpPr>
          <p:spPr bwMode="auto">
            <a:xfrm>
              <a:off x="3292" y="1995"/>
              <a:ext cx="2135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8515" name="Oval 172"/>
            <p:cNvSpPr>
              <a:spLocks noChangeArrowheads="1"/>
            </p:cNvSpPr>
            <p:nvPr/>
          </p:nvSpPr>
          <p:spPr bwMode="auto">
            <a:xfrm>
              <a:off x="5433" y="1960"/>
              <a:ext cx="79" cy="71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</a:pPr>
              <a:endParaRPr lang="en-US"/>
            </a:p>
          </p:txBody>
        </p:sp>
        <p:sp>
          <p:nvSpPr>
            <p:cNvPr id="18516" name="Text Box 173"/>
            <p:cNvSpPr txBox="1">
              <a:spLocks noChangeArrowheads="1"/>
            </p:cNvSpPr>
            <p:nvPr/>
          </p:nvSpPr>
          <p:spPr bwMode="auto">
            <a:xfrm>
              <a:off x="4481" y="2795"/>
              <a:ext cx="258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Ctr="1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None/>
              </a:pPr>
              <a:r>
                <a:rPr kumimoji="0" lang="en-US" sz="1200" dirty="0" smtClean="0"/>
                <a:t>open</a:t>
              </a:r>
              <a:endParaRPr kumimoji="0" lang="ru-RU" sz="1200" dirty="0"/>
            </a:p>
          </p:txBody>
        </p:sp>
        <p:sp>
          <p:nvSpPr>
            <p:cNvPr id="18517" name="Oval 174"/>
            <p:cNvSpPr>
              <a:spLocks noChangeArrowheads="1"/>
            </p:cNvSpPr>
            <p:nvPr/>
          </p:nvSpPr>
          <p:spPr bwMode="auto">
            <a:xfrm>
              <a:off x="4556" y="2698"/>
              <a:ext cx="79" cy="72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</a:pPr>
              <a:endParaRPr lang="en-US"/>
            </a:p>
          </p:txBody>
        </p:sp>
        <p:cxnSp>
          <p:nvCxnSpPr>
            <p:cNvPr id="18518" name="AutoShape 175"/>
            <p:cNvCxnSpPr>
              <a:cxnSpLocks noChangeShapeType="1"/>
            </p:cNvCxnSpPr>
            <p:nvPr/>
          </p:nvCxnSpPr>
          <p:spPr bwMode="auto">
            <a:xfrm flipH="1" flipV="1">
              <a:off x="3249" y="2196"/>
              <a:ext cx="1" cy="11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519" name="AutoShape 176"/>
            <p:cNvCxnSpPr>
              <a:cxnSpLocks noChangeShapeType="1"/>
            </p:cNvCxnSpPr>
            <p:nvPr/>
          </p:nvCxnSpPr>
          <p:spPr bwMode="auto">
            <a:xfrm flipV="1">
              <a:off x="3247" y="2030"/>
              <a:ext cx="3" cy="10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</p:cxnSp>
        <p:cxnSp>
          <p:nvCxnSpPr>
            <p:cNvPr id="18520" name="AutoShape 177"/>
            <p:cNvCxnSpPr>
              <a:cxnSpLocks noChangeShapeType="1"/>
              <a:stCxn id="18522" idx="0"/>
              <a:endCxn id="18521" idx="4"/>
            </p:cNvCxnSpPr>
            <p:nvPr/>
          </p:nvCxnSpPr>
          <p:spPr bwMode="auto">
            <a:xfrm flipH="1" flipV="1">
              <a:off x="3247" y="2037"/>
              <a:ext cx="1" cy="260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8521" name="Oval 178"/>
            <p:cNvSpPr>
              <a:spLocks noChangeArrowheads="1"/>
            </p:cNvSpPr>
            <p:nvPr/>
          </p:nvSpPr>
          <p:spPr bwMode="auto">
            <a:xfrm>
              <a:off x="3208" y="1959"/>
              <a:ext cx="78" cy="72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</a:pPr>
              <a:endParaRPr lang="en-US"/>
            </a:p>
          </p:txBody>
        </p:sp>
        <p:sp>
          <p:nvSpPr>
            <p:cNvPr id="18522" name="Oval 179"/>
            <p:cNvSpPr>
              <a:spLocks noChangeArrowheads="1"/>
            </p:cNvSpPr>
            <p:nvPr/>
          </p:nvSpPr>
          <p:spPr bwMode="auto">
            <a:xfrm>
              <a:off x="3208" y="2303"/>
              <a:ext cx="79" cy="72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</a:pPr>
              <a:endParaRPr lang="en-US"/>
            </a:p>
          </p:txBody>
        </p:sp>
        <p:sp>
          <p:nvSpPr>
            <p:cNvPr id="18523" name="Oval 180"/>
            <p:cNvSpPr>
              <a:spLocks noChangeArrowheads="1"/>
            </p:cNvSpPr>
            <p:nvPr/>
          </p:nvSpPr>
          <p:spPr bwMode="auto">
            <a:xfrm>
              <a:off x="3498" y="2303"/>
              <a:ext cx="79" cy="72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</a:pPr>
              <a:endParaRPr lang="en-US"/>
            </a:p>
          </p:txBody>
        </p:sp>
        <p:cxnSp>
          <p:nvCxnSpPr>
            <p:cNvPr id="18524" name="AutoShape 181"/>
            <p:cNvCxnSpPr>
              <a:cxnSpLocks noChangeShapeType="1"/>
              <a:stCxn id="18522" idx="6"/>
              <a:endCxn id="18523" idx="2"/>
            </p:cNvCxnSpPr>
            <p:nvPr/>
          </p:nvCxnSpPr>
          <p:spPr bwMode="auto">
            <a:xfrm>
              <a:off x="3293" y="2339"/>
              <a:ext cx="199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525" name="AutoShape 182"/>
            <p:cNvCxnSpPr>
              <a:cxnSpLocks noChangeShapeType="1"/>
              <a:stCxn id="18523" idx="6"/>
              <a:endCxn id="18533" idx="1"/>
            </p:cNvCxnSpPr>
            <p:nvPr/>
          </p:nvCxnSpPr>
          <p:spPr bwMode="auto">
            <a:xfrm>
              <a:off x="3583" y="2339"/>
              <a:ext cx="150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526" name="AutoShape 183"/>
            <p:cNvCxnSpPr>
              <a:cxnSpLocks noChangeShapeType="1"/>
              <a:stCxn id="18530" idx="6"/>
            </p:cNvCxnSpPr>
            <p:nvPr/>
          </p:nvCxnSpPr>
          <p:spPr bwMode="auto">
            <a:xfrm>
              <a:off x="4291" y="2339"/>
              <a:ext cx="98" cy="2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527" name="AutoShape 184"/>
            <p:cNvCxnSpPr>
              <a:cxnSpLocks noChangeShapeType="1"/>
              <a:endCxn id="18529" idx="2"/>
            </p:cNvCxnSpPr>
            <p:nvPr/>
          </p:nvCxnSpPr>
          <p:spPr bwMode="auto">
            <a:xfrm flipV="1">
              <a:off x="4442" y="2338"/>
              <a:ext cx="104" cy="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</p:cxnSp>
        <p:cxnSp>
          <p:nvCxnSpPr>
            <p:cNvPr id="18528" name="AutoShape 185"/>
            <p:cNvCxnSpPr>
              <a:cxnSpLocks noChangeShapeType="1"/>
              <a:stCxn id="18530" idx="6"/>
              <a:endCxn id="18529" idx="2"/>
            </p:cNvCxnSpPr>
            <p:nvPr/>
          </p:nvCxnSpPr>
          <p:spPr bwMode="auto">
            <a:xfrm flipV="1">
              <a:off x="4291" y="2338"/>
              <a:ext cx="255" cy="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8529" name="Oval 186"/>
            <p:cNvSpPr>
              <a:spLocks noChangeArrowheads="1"/>
            </p:cNvSpPr>
            <p:nvPr/>
          </p:nvSpPr>
          <p:spPr bwMode="auto">
            <a:xfrm>
              <a:off x="4552" y="2302"/>
              <a:ext cx="80" cy="72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</a:pPr>
              <a:endParaRPr lang="en-US"/>
            </a:p>
          </p:txBody>
        </p:sp>
        <p:sp>
          <p:nvSpPr>
            <p:cNvPr id="18530" name="AutoShape 187"/>
            <p:cNvSpPr>
              <a:spLocks noChangeArrowheads="1"/>
            </p:cNvSpPr>
            <p:nvPr/>
          </p:nvSpPr>
          <p:spPr bwMode="auto">
            <a:xfrm>
              <a:off x="4207" y="2302"/>
              <a:ext cx="78" cy="73"/>
            </a:xfrm>
            <a:prstGeom prst="flowChartSummingJunction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36000" tIns="36000" rIns="36000" bIns="36000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</a:pPr>
              <a:endParaRPr lang="en-US"/>
            </a:p>
          </p:txBody>
        </p:sp>
        <p:cxnSp>
          <p:nvCxnSpPr>
            <p:cNvPr id="18531" name="AutoShape 188"/>
            <p:cNvCxnSpPr>
              <a:cxnSpLocks noChangeShapeType="1"/>
              <a:stCxn id="18533" idx="3"/>
              <a:endCxn id="18530" idx="2"/>
            </p:cNvCxnSpPr>
            <p:nvPr/>
          </p:nvCxnSpPr>
          <p:spPr bwMode="auto">
            <a:xfrm flipV="1">
              <a:off x="3979" y="2339"/>
              <a:ext cx="222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8" name="Group 189"/>
            <p:cNvGrpSpPr>
              <a:grpSpLocks/>
            </p:cNvGrpSpPr>
            <p:nvPr/>
          </p:nvGrpSpPr>
          <p:grpSpPr bwMode="auto">
            <a:xfrm>
              <a:off x="3743" y="2568"/>
              <a:ext cx="234" cy="100"/>
              <a:chOff x="4201" y="1706"/>
              <a:chExt cx="234" cy="100"/>
            </a:xfrm>
          </p:grpSpPr>
          <p:sp>
            <p:nvSpPr>
              <p:cNvPr id="18550" name="Rectangle 190"/>
              <p:cNvSpPr>
                <a:spLocks noChangeArrowheads="1"/>
              </p:cNvSpPr>
              <p:nvPr/>
            </p:nvSpPr>
            <p:spPr bwMode="auto">
              <a:xfrm>
                <a:off x="4201" y="1706"/>
                <a:ext cx="234" cy="10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Char char="z"/>
                </a:pPr>
                <a:endParaRPr kumimoji="0" lang="en-US" sz="800">
                  <a:latin typeface="Arial" charset="0"/>
                </a:endParaRPr>
              </a:p>
            </p:txBody>
          </p:sp>
          <p:sp>
            <p:nvSpPr>
              <p:cNvPr id="18551" name="Oval 191"/>
              <p:cNvSpPr>
                <a:spLocks noChangeArrowheads="1"/>
              </p:cNvSpPr>
              <p:nvPr/>
            </p:nvSpPr>
            <p:spPr bwMode="auto">
              <a:xfrm>
                <a:off x="4299" y="1740"/>
                <a:ext cx="34" cy="3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Char char="z"/>
                </a:pPr>
                <a:endParaRPr lang="en-US"/>
              </a:p>
            </p:txBody>
          </p:sp>
        </p:grpSp>
        <p:sp>
          <p:nvSpPr>
            <p:cNvPr id="18533" name="Rectangle 192"/>
            <p:cNvSpPr>
              <a:spLocks noChangeArrowheads="1"/>
            </p:cNvSpPr>
            <p:nvPr/>
          </p:nvSpPr>
          <p:spPr bwMode="auto">
            <a:xfrm>
              <a:off x="3739" y="2290"/>
              <a:ext cx="234" cy="1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</a:pPr>
              <a:endParaRPr lang="en-US"/>
            </a:p>
          </p:txBody>
        </p:sp>
        <p:grpSp>
          <p:nvGrpSpPr>
            <p:cNvPr id="9" name="Group 193"/>
            <p:cNvGrpSpPr>
              <a:grpSpLocks/>
            </p:cNvGrpSpPr>
            <p:nvPr/>
          </p:nvGrpSpPr>
          <p:grpSpPr bwMode="auto">
            <a:xfrm>
              <a:off x="4836" y="2287"/>
              <a:ext cx="234" cy="100"/>
              <a:chOff x="4201" y="1706"/>
              <a:chExt cx="234" cy="100"/>
            </a:xfrm>
          </p:grpSpPr>
          <p:sp>
            <p:nvSpPr>
              <p:cNvPr id="18548" name="Rectangle 194"/>
              <p:cNvSpPr>
                <a:spLocks noChangeArrowheads="1"/>
              </p:cNvSpPr>
              <p:nvPr/>
            </p:nvSpPr>
            <p:spPr bwMode="auto">
              <a:xfrm>
                <a:off x="4201" y="1706"/>
                <a:ext cx="234" cy="100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Char char="z"/>
                </a:pPr>
                <a:endParaRPr kumimoji="0" lang="en-US" sz="800">
                  <a:latin typeface="Arial" charset="0"/>
                </a:endParaRPr>
              </a:p>
            </p:txBody>
          </p:sp>
          <p:sp>
            <p:nvSpPr>
              <p:cNvPr id="18549" name="Oval 195"/>
              <p:cNvSpPr>
                <a:spLocks noChangeArrowheads="1"/>
              </p:cNvSpPr>
              <p:nvPr/>
            </p:nvSpPr>
            <p:spPr bwMode="auto">
              <a:xfrm>
                <a:off x="4299" y="1740"/>
                <a:ext cx="34" cy="34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Char char="z"/>
                </a:pPr>
                <a:endParaRPr lang="en-US"/>
              </a:p>
            </p:txBody>
          </p:sp>
        </p:grpSp>
        <p:cxnSp>
          <p:nvCxnSpPr>
            <p:cNvPr id="18535" name="AutoShape 196"/>
            <p:cNvCxnSpPr>
              <a:cxnSpLocks noChangeShapeType="1"/>
              <a:stCxn id="18529" idx="6"/>
              <a:endCxn id="18548" idx="1"/>
            </p:cNvCxnSpPr>
            <p:nvPr/>
          </p:nvCxnSpPr>
          <p:spPr bwMode="auto">
            <a:xfrm flipV="1">
              <a:off x="4638" y="2337"/>
              <a:ext cx="192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536" name="AutoShape 197"/>
            <p:cNvCxnSpPr>
              <a:cxnSpLocks noChangeShapeType="1"/>
              <a:stCxn id="18548" idx="3"/>
              <a:endCxn id="18541" idx="2"/>
            </p:cNvCxnSpPr>
            <p:nvPr/>
          </p:nvCxnSpPr>
          <p:spPr bwMode="auto">
            <a:xfrm>
              <a:off x="5076" y="2337"/>
              <a:ext cx="209" cy="1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537" name="AutoShape 198"/>
            <p:cNvCxnSpPr>
              <a:cxnSpLocks noChangeShapeType="1"/>
              <a:stCxn id="18517" idx="0"/>
              <a:endCxn id="18529" idx="4"/>
            </p:cNvCxnSpPr>
            <p:nvPr/>
          </p:nvCxnSpPr>
          <p:spPr bwMode="auto">
            <a:xfrm flipH="1" flipV="1">
              <a:off x="4592" y="2380"/>
              <a:ext cx="4" cy="31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8538" name="AutoShape 199"/>
            <p:cNvCxnSpPr>
              <a:cxnSpLocks noChangeShapeType="1"/>
              <a:stCxn id="18542" idx="0"/>
            </p:cNvCxnSpPr>
            <p:nvPr/>
          </p:nvCxnSpPr>
          <p:spPr bwMode="auto">
            <a:xfrm flipV="1">
              <a:off x="5331" y="2597"/>
              <a:ext cx="1" cy="101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18539" name="AutoShape 200"/>
            <p:cNvCxnSpPr>
              <a:cxnSpLocks noChangeShapeType="1"/>
            </p:cNvCxnSpPr>
            <p:nvPr/>
          </p:nvCxnSpPr>
          <p:spPr bwMode="auto">
            <a:xfrm flipV="1">
              <a:off x="5330" y="2373"/>
              <a:ext cx="3" cy="103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</p:cxnSp>
        <p:cxnSp>
          <p:nvCxnSpPr>
            <p:cNvPr id="18540" name="AutoShape 201"/>
            <p:cNvCxnSpPr>
              <a:cxnSpLocks noChangeShapeType="1"/>
              <a:stCxn id="18542" idx="0"/>
              <a:endCxn id="18541" idx="4"/>
            </p:cNvCxnSpPr>
            <p:nvPr/>
          </p:nvCxnSpPr>
          <p:spPr bwMode="auto">
            <a:xfrm flipH="1" flipV="1">
              <a:off x="5330" y="2380"/>
              <a:ext cx="1" cy="31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8541" name="Oval 202"/>
            <p:cNvSpPr>
              <a:spLocks noChangeArrowheads="1"/>
            </p:cNvSpPr>
            <p:nvPr/>
          </p:nvSpPr>
          <p:spPr bwMode="auto">
            <a:xfrm>
              <a:off x="5291" y="2302"/>
              <a:ext cx="78" cy="72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</a:pPr>
              <a:endParaRPr lang="en-US"/>
            </a:p>
          </p:txBody>
        </p:sp>
        <p:sp>
          <p:nvSpPr>
            <p:cNvPr id="18542" name="Oval 203"/>
            <p:cNvSpPr>
              <a:spLocks noChangeArrowheads="1"/>
            </p:cNvSpPr>
            <p:nvPr/>
          </p:nvSpPr>
          <p:spPr bwMode="auto">
            <a:xfrm>
              <a:off x="5291" y="2704"/>
              <a:ext cx="79" cy="72"/>
            </a:xfrm>
            <a:prstGeom prst="ellipse">
              <a:avLst/>
            </a:prstGeom>
            <a:solidFill>
              <a:srgbClr val="99CCFF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Font typeface="Monotype Sorts" pitchFamily="2" charset="2"/>
                <a:buChar char="z"/>
              </a:pPr>
              <a:endParaRPr lang="en-US"/>
            </a:p>
          </p:txBody>
        </p:sp>
        <p:cxnSp>
          <p:nvCxnSpPr>
            <p:cNvPr id="18543" name="AutoShape 204"/>
            <p:cNvCxnSpPr>
              <a:cxnSpLocks noChangeShapeType="1"/>
              <a:stCxn id="18541" idx="0"/>
              <a:endCxn id="18523" idx="0"/>
            </p:cNvCxnSpPr>
            <p:nvPr/>
          </p:nvCxnSpPr>
          <p:spPr bwMode="auto">
            <a:xfrm rot="-5400000" flipH="1" flipV="1">
              <a:off x="4433" y="1401"/>
              <a:ext cx="1" cy="1792"/>
            </a:xfrm>
            <a:prstGeom prst="bentConnector3">
              <a:avLst>
                <a:gd name="adj1" fmla="val -13800005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544" name="AutoShape 205"/>
            <p:cNvCxnSpPr>
              <a:cxnSpLocks noChangeShapeType="1"/>
              <a:stCxn id="18530" idx="4"/>
              <a:endCxn id="18550" idx="3"/>
            </p:cNvCxnSpPr>
            <p:nvPr/>
          </p:nvCxnSpPr>
          <p:spPr bwMode="auto">
            <a:xfrm rot="5400000">
              <a:off x="3996" y="2368"/>
              <a:ext cx="237" cy="263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8545" name="AutoShape 206"/>
            <p:cNvCxnSpPr>
              <a:cxnSpLocks noChangeShapeType="1"/>
              <a:stCxn id="18550" idx="1"/>
              <a:endCxn id="18522" idx="4"/>
            </p:cNvCxnSpPr>
            <p:nvPr/>
          </p:nvCxnSpPr>
          <p:spPr bwMode="auto">
            <a:xfrm rot="10800000">
              <a:off x="3248" y="2381"/>
              <a:ext cx="489" cy="237"/>
            </a:xfrm>
            <a:prstGeom prst="bentConnector2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8546" name="Text Box 207"/>
            <p:cNvSpPr txBox="1">
              <a:spLocks noChangeArrowheads="1"/>
            </p:cNvSpPr>
            <p:nvPr/>
          </p:nvSpPr>
          <p:spPr bwMode="auto">
            <a:xfrm>
              <a:off x="2779" y="1912"/>
              <a:ext cx="104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Ctr="1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None/>
              </a:pPr>
              <a:r>
                <a:rPr kumimoji="0" lang="en-US" sz="1200" dirty="0"/>
                <a:t>A</a:t>
              </a:r>
              <a:endParaRPr kumimoji="0" lang="ru-RU" sz="1200" dirty="0"/>
            </a:p>
          </p:txBody>
        </p:sp>
        <p:sp>
          <p:nvSpPr>
            <p:cNvPr id="18547" name="Text Box 208"/>
            <p:cNvSpPr txBox="1">
              <a:spLocks noChangeArrowheads="1"/>
            </p:cNvSpPr>
            <p:nvPr/>
          </p:nvSpPr>
          <p:spPr bwMode="auto">
            <a:xfrm>
              <a:off x="5553" y="1900"/>
              <a:ext cx="103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36000" tIns="36000" rIns="36000" bIns="36000" anchorCtr="1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None/>
              </a:pPr>
              <a:r>
                <a:rPr kumimoji="0" lang="en-US" sz="1200" dirty="0"/>
                <a:t>B</a:t>
              </a:r>
              <a:endParaRPr kumimoji="0" lang="ru-RU" sz="1200" dirty="0"/>
            </a:p>
          </p:txBody>
        </p:sp>
      </p:grpSp>
      <p:sp>
        <p:nvSpPr>
          <p:cNvPr id="18509" name="Text Box 209"/>
          <p:cNvSpPr txBox="1">
            <a:spLocks noChangeArrowheads="1"/>
          </p:cNvSpPr>
          <p:nvPr/>
        </p:nvSpPr>
        <p:spPr bwMode="auto">
          <a:xfrm>
            <a:off x="5435600" y="5135563"/>
            <a:ext cx="1766888" cy="4794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36000" tIns="36000" rIns="36000" bIns="36000" anchorCtr="1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kumimoji="0" lang="it-IT" sz="1200" dirty="0"/>
              <a:t>Valve connector: </a:t>
            </a:r>
          </a:p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kumimoji="0" lang="it-IT" sz="1200" dirty="0"/>
              <a:t>controls flow from A to B</a:t>
            </a:r>
            <a:endParaRPr kumimoji="0" lang="ru-RU" sz="1200" dirty="0"/>
          </a:p>
        </p:txBody>
      </p:sp>
      <p:sp>
        <p:nvSpPr>
          <p:cNvPr id="146" name="Date Placeholder 1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147" name="Slide Number Placeholder 1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Composed System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Read-cue synchronous flow-regulator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95463" y="3421063"/>
            <a:ext cx="817562" cy="538162"/>
            <a:chOff x="1131" y="2155"/>
            <a:chExt cx="515" cy="339"/>
          </a:xfrm>
        </p:grpSpPr>
        <p:sp>
          <p:nvSpPr>
            <p:cNvPr id="239621" name="Rectangle 5"/>
            <p:cNvSpPr>
              <a:spLocks noChangeArrowheads="1"/>
            </p:cNvSpPr>
            <p:nvPr/>
          </p:nvSpPr>
          <p:spPr bwMode="auto">
            <a:xfrm>
              <a:off x="1131" y="2155"/>
              <a:ext cx="494" cy="339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22" name="Text Box 6"/>
            <p:cNvSpPr txBox="1">
              <a:spLocks noChangeArrowheads="1"/>
            </p:cNvSpPr>
            <p:nvPr/>
          </p:nvSpPr>
          <p:spPr bwMode="auto">
            <a:xfrm>
              <a:off x="1278" y="2162"/>
              <a:ext cx="222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buFont typeface="Monotype Sorts" pitchFamily="2" charset="2"/>
                <a:buNone/>
              </a:pPr>
              <a:r>
                <a:rPr lang="en-US" sz="2400"/>
                <a:t>p</a:t>
              </a:r>
            </a:p>
          </p:txBody>
        </p:sp>
        <p:sp>
          <p:nvSpPr>
            <p:cNvPr id="239623" name="Oval 7"/>
            <p:cNvSpPr>
              <a:spLocks noChangeArrowheads="1"/>
            </p:cNvSpPr>
            <p:nvPr/>
          </p:nvSpPr>
          <p:spPr bwMode="auto">
            <a:xfrm>
              <a:off x="1601" y="2302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664075" y="3424238"/>
            <a:ext cx="823913" cy="538162"/>
            <a:chOff x="2253" y="2252"/>
            <a:chExt cx="519" cy="339"/>
          </a:xfrm>
        </p:grpSpPr>
        <p:sp>
          <p:nvSpPr>
            <p:cNvPr id="239625" name="Rectangle 9"/>
            <p:cNvSpPr>
              <a:spLocks noChangeArrowheads="1"/>
            </p:cNvSpPr>
            <p:nvPr/>
          </p:nvSpPr>
          <p:spPr bwMode="auto">
            <a:xfrm>
              <a:off x="2278" y="2252"/>
              <a:ext cx="494" cy="339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26" name="Text Box 10"/>
            <p:cNvSpPr txBox="1">
              <a:spLocks noChangeArrowheads="1"/>
            </p:cNvSpPr>
            <p:nvPr/>
          </p:nvSpPr>
          <p:spPr bwMode="auto">
            <a:xfrm>
              <a:off x="2434" y="2259"/>
              <a:ext cx="205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buFont typeface="Monotype Sorts" pitchFamily="2" charset="2"/>
                <a:buNone/>
              </a:pPr>
              <a:r>
                <a:rPr lang="en-US" sz="2400" dirty="0"/>
                <a:t>c</a:t>
              </a:r>
            </a:p>
          </p:txBody>
        </p:sp>
        <p:sp>
          <p:nvSpPr>
            <p:cNvPr id="239627" name="Oval 11"/>
            <p:cNvSpPr>
              <a:spLocks noChangeArrowheads="1"/>
            </p:cNvSpPr>
            <p:nvPr/>
          </p:nvSpPr>
          <p:spPr bwMode="auto">
            <a:xfrm>
              <a:off x="2253" y="2399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9628" name="Line 12"/>
          <p:cNvSpPr>
            <a:spLocks noChangeShapeType="1"/>
          </p:cNvSpPr>
          <p:nvPr/>
        </p:nvSpPr>
        <p:spPr bwMode="auto">
          <a:xfrm>
            <a:off x="2571750" y="3689350"/>
            <a:ext cx="2098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3254375" y="4922838"/>
            <a:ext cx="784225" cy="574675"/>
            <a:chOff x="1228" y="3074"/>
            <a:chExt cx="494" cy="362"/>
          </a:xfrm>
        </p:grpSpPr>
        <p:sp>
          <p:nvSpPr>
            <p:cNvPr id="239630" name="Rectangle 14"/>
            <p:cNvSpPr>
              <a:spLocks noChangeArrowheads="1"/>
            </p:cNvSpPr>
            <p:nvPr/>
          </p:nvSpPr>
          <p:spPr bwMode="auto">
            <a:xfrm>
              <a:off x="1228" y="3097"/>
              <a:ext cx="494" cy="339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631" name="Text Box 15"/>
            <p:cNvSpPr txBox="1">
              <a:spLocks noChangeArrowheads="1"/>
            </p:cNvSpPr>
            <p:nvPr/>
          </p:nvSpPr>
          <p:spPr bwMode="auto">
            <a:xfrm>
              <a:off x="1396" y="3104"/>
              <a:ext cx="18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buFont typeface="Monotype Sorts" pitchFamily="2" charset="2"/>
                <a:buNone/>
              </a:pPr>
              <a:r>
                <a:rPr lang="en-US" sz="2400"/>
                <a:t>t</a:t>
              </a:r>
            </a:p>
          </p:txBody>
        </p:sp>
        <p:sp>
          <p:nvSpPr>
            <p:cNvPr id="239632" name="Oval 16"/>
            <p:cNvSpPr>
              <a:spLocks noChangeArrowheads="1"/>
            </p:cNvSpPr>
            <p:nvPr/>
          </p:nvSpPr>
          <p:spPr bwMode="auto">
            <a:xfrm>
              <a:off x="1458" y="3074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9633" name="Line 17"/>
          <p:cNvSpPr>
            <a:spLocks noChangeShapeType="1"/>
          </p:cNvSpPr>
          <p:nvPr/>
        </p:nvSpPr>
        <p:spPr bwMode="auto">
          <a:xfrm>
            <a:off x="3644900" y="3684588"/>
            <a:ext cx="0" cy="1249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9634" name="Line 18"/>
          <p:cNvSpPr>
            <a:spLocks noChangeShapeType="1"/>
          </p:cNvSpPr>
          <p:nvPr/>
        </p:nvSpPr>
        <p:spPr bwMode="auto">
          <a:xfrm>
            <a:off x="2579688" y="3684588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9635" name="Line 19"/>
          <p:cNvSpPr>
            <a:spLocks noChangeShapeType="1"/>
          </p:cNvSpPr>
          <p:nvPr/>
        </p:nvSpPr>
        <p:spPr bwMode="auto">
          <a:xfrm>
            <a:off x="3633788" y="3676650"/>
            <a:ext cx="1052512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9636" name="Oval 20"/>
          <p:cNvSpPr>
            <a:spLocks noChangeArrowheads="1"/>
          </p:cNvSpPr>
          <p:nvPr/>
        </p:nvSpPr>
        <p:spPr bwMode="auto">
          <a:xfrm>
            <a:off x="3608388" y="3640138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9637" name="Text Box 21"/>
          <p:cNvSpPr txBox="1">
            <a:spLocks noChangeArrowheads="1"/>
          </p:cNvSpPr>
          <p:nvPr/>
        </p:nvSpPr>
        <p:spPr bwMode="auto">
          <a:xfrm>
            <a:off x="2225675" y="3554413"/>
            <a:ext cx="3111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Monotype Sorts" pitchFamily="2" charset="2"/>
              <a:buNone/>
            </a:pPr>
            <a:r>
              <a:rPr lang="en-US" sz="1200">
                <a:solidFill>
                  <a:srgbClr val="0033CC"/>
                </a:solidFill>
              </a:rPr>
              <a:t>!x</a:t>
            </a:r>
          </a:p>
        </p:txBody>
      </p:sp>
      <p:sp>
        <p:nvSpPr>
          <p:cNvPr id="239638" name="Text Box 22"/>
          <p:cNvSpPr txBox="1">
            <a:spLocks noChangeArrowheads="1"/>
          </p:cNvSpPr>
          <p:nvPr/>
        </p:nvSpPr>
        <p:spPr bwMode="auto">
          <a:xfrm>
            <a:off x="4733925" y="3556000"/>
            <a:ext cx="2603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Monotype Sorts" pitchFamily="2" charset="2"/>
              <a:buNone/>
            </a:pPr>
            <a:r>
              <a:rPr lang="en-US" sz="1200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239639" name="Text Box 23"/>
          <p:cNvSpPr txBox="1">
            <a:spLocks noChangeArrowheads="1"/>
          </p:cNvSpPr>
          <p:nvPr/>
        </p:nvSpPr>
        <p:spPr bwMode="auto">
          <a:xfrm>
            <a:off x="4732338" y="3551238"/>
            <a:ext cx="25558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Monotype Sorts" pitchFamily="2" charset="2"/>
              <a:buNone/>
            </a:pPr>
            <a:r>
              <a:rPr lang="en-US" sz="1200">
                <a:solidFill>
                  <a:srgbClr val="0033CC"/>
                </a:solidFill>
              </a:rPr>
              <a:t>?</a:t>
            </a:r>
          </a:p>
        </p:txBody>
      </p:sp>
      <p:sp>
        <p:nvSpPr>
          <p:cNvPr id="239640" name="Text Box 24"/>
          <p:cNvSpPr txBox="1">
            <a:spLocks noChangeArrowheads="1"/>
          </p:cNvSpPr>
          <p:nvPr/>
        </p:nvSpPr>
        <p:spPr bwMode="auto">
          <a:xfrm>
            <a:off x="3522663" y="4987925"/>
            <a:ext cx="255587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Monotype Sorts" pitchFamily="2" charset="2"/>
              <a:buNone/>
            </a:pPr>
            <a:r>
              <a:rPr lang="en-US" sz="1200">
                <a:solidFill>
                  <a:srgbClr val="0033CC"/>
                </a:solidFill>
              </a:rPr>
              <a:t>?</a:t>
            </a:r>
          </a:p>
        </p:txBody>
      </p:sp>
      <p:sp>
        <p:nvSpPr>
          <p:cNvPr id="239641" name="Text Box 25"/>
          <p:cNvSpPr txBox="1">
            <a:spLocks noChangeArrowheads="1"/>
          </p:cNvSpPr>
          <p:nvPr/>
        </p:nvSpPr>
        <p:spPr bwMode="auto">
          <a:xfrm>
            <a:off x="3516313" y="4991100"/>
            <a:ext cx="2603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Monotype Sorts" pitchFamily="2" charset="2"/>
              <a:buNone/>
            </a:pPr>
            <a:r>
              <a:rPr lang="en-US" sz="1200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3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3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3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3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239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39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39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3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3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8" grpId="0" animBg="1"/>
      <p:bldP spid="239628" grpId="1" animBg="1"/>
      <p:bldP spid="239633" grpId="0" animBg="1"/>
      <p:bldP spid="239634" grpId="0" animBg="1"/>
      <p:bldP spid="239635" grpId="0" animBg="1"/>
      <p:bldP spid="239636" grpId="0" animBg="1"/>
      <p:bldP spid="239637" grpId="0"/>
      <p:bldP spid="239637" grpId="1"/>
      <p:bldP spid="239638" grpId="0"/>
      <p:bldP spid="239639" grpId="0"/>
      <p:bldP spid="239639" grpId="1"/>
      <p:bldP spid="239640" grpId="0"/>
      <p:bldP spid="239640" grpId="1"/>
      <p:bldP spid="2396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regulator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09775"/>
            <a:ext cx="8178800" cy="4171950"/>
          </a:xfrm>
          <a:noFill/>
          <a:ln/>
        </p:spPr>
        <p:txBody>
          <a:bodyPr/>
          <a:lstStyle/>
          <a:p>
            <a:r>
              <a:rPr lang="en-US" sz="2800" dirty="0" smtClean="0"/>
              <a:t>Write-cue synchronous flow-regulator</a:t>
            </a:r>
            <a:endParaRPr lang="en-US" sz="2800" dirty="0"/>
          </a:p>
          <a:p>
            <a:pPr>
              <a:buFont typeface="Wingdings" pitchFamily="2" charset="2"/>
              <a:buNone/>
            </a:pPr>
            <a:endParaRPr lang="en-US" sz="28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495675" y="3424238"/>
            <a:ext cx="1766888" cy="1423987"/>
            <a:chOff x="3936" y="2922"/>
            <a:chExt cx="1113" cy="897"/>
          </a:xfrm>
        </p:grpSpPr>
        <p:sp>
          <p:nvSpPr>
            <p:cNvPr id="240645" name="Text Box 5"/>
            <p:cNvSpPr txBox="1">
              <a:spLocks noChangeArrowheads="1"/>
            </p:cNvSpPr>
            <p:nvPr/>
          </p:nvSpPr>
          <p:spPr bwMode="auto">
            <a:xfrm>
              <a:off x="3936" y="2922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40646" name="Text Box 6"/>
            <p:cNvSpPr txBox="1">
              <a:spLocks noChangeArrowheads="1"/>
            </p:cNvSpPr>
            <p:nvPr/>
          </p:nvSpPr>
          <p:spPr bwMode="auto">
            <a:xfrm>
              <a:off x="4848" y="293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240647" name="Text Box 7"/>
            <p:cNvSpPr txBox="1">
              <a:spLocks noChangeArrowheads="1"/>
            </p:cNvSpPr>
            <p:nvPr/>
          </p:nvSpPr>
          <p:spPr bwMode="auto">
            <a:xfrm>
              <a:off x="4374" y="3531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latin typeface="Times New Roman" pitchFamily="18" charset="0"/>
                </a:rPr>
                <a:t>b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4140" y="3069"/>
              <a:ext cx="708" cy="509"/>
              <a:chOff x="4140" y="3015"/>
              <a:chExt cx="708" cy="509"/>
            </a:xfrm>
          </p:grpSpPr>
          <p:sp>
            <p:nvSpPr>
              <p:cNvPr id="240649" name="Line 9"/>
              <p:cNvSpPr>
                <a:spLocks noChangeShapeType="1"/>
              </p:cNvSpPr>
              <p:nvPr/>
            </p:nvSpPr>
            <p:spPr bwMode="auto">
              <a:xfrm>
                <a:off x="4140" y="303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50" name="Line 10"/>
              <p:cNvSpPr>
                <a:spLocks noChangeShapeType="1"/>
              </p:cNvSpPr>
              <p:nvPr/>
            </p:nvSpPr>
            <p:spPr bwMode="auto">
              <a:xfrm>
                <a:off x="4512" y="303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51" name="Oval 11"/>
              <p:cNvSpPr>
                <a:spLocks noChangeArrowheads="1"/>
              </p:cNvSpPr>
              <p:nvPr/>
            </p:nvSpPr>
            <p:spPr bwMode="auto">
              <a:xfrm>
                <a:off x="4466" y="3015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0652" name="Oval 12"/>
              <p:cNvSpPr>
                <a:spLocks noChangeArrowheads="1"/>
              </p:cNvSpPr>
              <p:nvPr/>
            </p:nvSpPr>
            <p:spPr bwMode="auto">
              <a:xfrm>
                <a:off x="4461" y="3478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4482" y="3035"/>
                <a:ext cx="6" cy="467"/>
                <a:chOff x="4482" y="3035"/>
                <a:chExt cx="6" cy="467"/>
              </a:xfrm>
            </p:grpSpPr>
            <p:sp>
              <p:nvSpPr>
                <p:cNvPr id="240654" name="Line 14"/>
                <p:cNvSpPr>
                  <a:spLocks noChangeShapeType="1"/>
                </p:cNvSpPr>
                <p:nvPr/>
              </p:nvSpPr>
              <p:spPr bwMode="auto">
                <a:xfrm flipH="1" flipV="1">
                  <a:off x="4482" y="3364"/>
                  <a:ext cx="5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655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4483" y="3035"/>
                  <a:ext cx="5" cy="13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656" name="Line 16"/>
                <p:cNvSpPr>
                  <a:spLocks noChangeShapeType="1"/>
                </p:cNvSpPr>
                <p:nvPr/>
              </p:nvSpPr>
              <p:spPr bwMode="auto">
                <a:xfrm>
                  <a:off x="4484" y="3140"/>
                  <a:ext cx="0" cy="27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40657" name="Text Box 17"/>
          <p:cNvSpPr txBox="1">
            <a:spLocks noChangeArrowheads="1"/>
          </p:cNvSpPr>
          <p:nvPr/>
        </p:nvSpPr>
        <p:spPr bwMode="auto">
          <a:xfrm>
            <a:off x="3668713" y="3436938"/>
            <a:ext cx="3111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Monotype Sorts" pitchFamily="2" charset="2"/>
              <a:buNone/>
            </a:pPr>
            <a:r>
              <a:rPr lang="en-US" sz="1200">
                <a:solidFill>
                  <a:srgbClr val="0033CC"/>
                </a:solidFill>
              </a:rPr>
              <a:t>!x</a:t>
            </a:r>
          </a:p>
        </p:txBody>
      </p:sp>
      <p:sp>
        <p:nvSpPr>
          <p:cNvPr id="240658" name="Text Box 18"/>
          <p:cNvSpPr txBox="1">
            <a:spLocks noChangeArrowheads="1"/>
          </p:cNvSpPr>
          <p:nvPr/>
        </p:nvSpPr>
        <p:spPr bwMode="auto">
          <a:xfrm>
            <a:off x="4787900" y="3424238"/>
            <a:ext cx="255588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Monotype Sorts" pitchFamily="2" charset="2"/>
              <a:buNone/>
            </a:pPr>
            <a:r>
              <a:rPr lang="en-US" sz="1200">
                <a:solidFill>
                  <a:srgbClr val="0033CC"/>
                </a:solidFill>
              </a:rPr>
              <a:t>?</a:t>
            </a:r>
          </a:p>
        </p:txBody>
      </p:sp>
      <p:sp>
        <p:nvSpPr>
          <p:cNvPr id="240659" name="Text Box 19"/>
          <p:cNvSpPr txBox="1">
            <a:spLocks noChangeArrowheads="1"/>
          </p:cNvSpPr>
          <p:nvPr/>
        </p:nvSpPr>
        <p:spPr bwMode="auto">
          <a:xfrm>
            <a:off x="4346575" y="4273550"/>
            <a:ext cx="3111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Monotype Sorts" pitchFamily="2" charset="2"/>
              <a:buNone/>
            </a:pPr>
            <a:r>
              <a:rPr lang="en-US" sz="1200">
                <a:solidFill>
                  <a:srgbClr val="0033CC"/>
                </a:solidFill>
              </a:rPr>
              <a:t>!y</a:t>
            </a:r>
          </a:p>
        </p:txBody>
      </p:sp>
      <p:sp>
        <p:nvSpPr>
          <p:cNvPr id="240660" name="Text Box 20"/>
          <p:cNvSpPr txBox="1">
            <a:spLocks noChangeArrowheads="1"/>
          </p:cNvSpPr>
          <p:nvPr/>
        </p:nvSpPr>
        <p:spPr bwMode="auto">
          <a:xfrm>
            <a:off x="4784725" y="3408363"/>
            <a:ext cx="260350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 typeface="Monotype Sorts" pitchFamily="2" charset="2"/>
              <a:buNone/>
            </a:pPr>
            <a:r>
              <a:rPr lang="en-US" sz="1200">
                <a:solidFill>
                  <a:srgbClr val="0033CC"/>
                </a:solidFill>
              </a:rPr>
              <a:t>x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40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40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240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57" grpId="0"/>
      <p:bldP spid="240657" grpId="1"/>
      <p:bldP spid="240658" grpId="0"/>
      <p:bldP spid="240658" grpId="1"/>
      <p:bldP spid="240659" grpId="0"/>
      <p:bldP spid="240659" grpId="1"/>
      <p:bldP spid="2406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4A06F-AABE-4164-8797-4EE8E06AEC8A}" type="slidenum">
              <a:rPr lang="en-US"/>
              <a:pPr/>
              <a:t>17</a:t>
            </a:fld>
            <a:endParaRPr lang="en-US"/>
          </a:p>
        </p:txBody>
      </p:sp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 a through d when b or c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178800" cy="4171950"/>
          </a:xfrm>
        </p:spPr>
        <p:txBody>
          <a:bodyPr/>
          <a:lstStyle/>
          <a:p>
            <a:r>
              <a:rPr lang="en-US" dirty="0"/>
              <a:t>A take from d succeeds only if there is a value written to b or c.</a:t>
            </a:r>
          </a:p>
          <a:p>
            <a:r>
              <a:rPr lang="en-US" dirty="0"/>
              <a:t>The values taken from d are elements of the stream a*</a:t>
            </a:r>
          </a:p>
          <a:p>
            <a:r>
              <a:rPr lang="en-US" dirty="0"/>
              <a:t>We have d = ((</a:t>
            </a:r>
            <a:r>
              <a:rPr lang="en-US" dirty="0" err="1"/>
              <a:t>b|c</a:t>
            </a:r>
            <a:r>
              <a:rPr lang="en-US" dirty="0"/>
              <a:t>)/a)* </a:t>
            </a:r>
          </a:p>
        </p:txBody>
      </p:sp>
      <p:sp>
        <p:nvSpPr>
          <p:cNvPr id="271364" name="Rectangle 4"/>
          <p:cNvSpPr>
            <a:spLocks noChangeArrowheads="1"/>
          </p:cNvSpPr>
          <p:nvPr/>
        </p:nvSpPr>
        <p:spPr bwMode="auto">
          <a:xfrm>
            <a:off x="6324600" y="3962400"/>
            <a:ext cx="1600200" cy="18288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271365" name="Line 5"/>
          <p:cNvSpPr>
            <a:spLocks noChangeShapeType="1"/>
          </p:cNvSpPr>
          <p:nvPr/>
        </p:nvSpPr>
        <p:spPr bwMode="auto">
          <a:xfrm>
            <a:off x="7086600" y="4343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271366" name="Line 6"/>
          <p:cNvSpPr>
            <a:spLocks noChangeShapeType="1"/>
          </p:cNvSpPr>
          <p:nvPr/>
        </p:nvSpPr>
        <p:spPr bwMode="auto">
          <a:xfrm flipH="1">
            <a:off x="6324600" y="4343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oval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271367" name="Text Box 7"/>
          <p:cNvSpPr txBox="1">
            <a:spLocks noChangeArrowheads="1"/>
          </p:cNvSpPr>
          <p:nvPr/>
        </p:nvSpPr>
        <p:spPr bwMode="auto">
          <a:xfrm>
            <a:off x="6019800" y="41148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latin typeface="Times New Roman" pitchFamily="16" charset="0"/>
              </a:rPr>
              <a:t>a</a:t>
            </a:r>
          </a:p>
        </p:txBody>
      </p:sp>
      <p:sp>
        <p:nvSpPr>
          <p:cNvPr id="271368" name="Text Box 8"/>
          <p:cNvSpPr txBox="1">
            <a:spLocks noChangeArrowheads="1"/>
          </p:cNvSpPr>
          <p:nvPr/>
        </p:nvSpPr>
        <p:spPr bwMode="auto">
          <a:xfrm>
            <a:off x="6400800" y="576738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latin typeface="Times New Roman" pitchFamily="16" charset="0"/>
              </a:rPr>
              <a:t>b</a:t>
            </a:r>
          </a:p>
        </p:txBody>
      </p:sp>
      <p:sp>
        <p:nvSpPr>
          <p:cNvPr id="271369" name="Text Box 9"/>
          <p:cNvSpPr txBox="1">
            <a:spLocks noChangeArrowheads="1"/>
          </p:cNvSpPr>
          <p:nvPr/>
        </p:nvSpPr>
        <p:spPr bwMode="auto">
          <a:xfrm>
            <a:off x="7467600" y="575945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latin typeface="Times New Roman" pitchFamily="16" charset="0"/>
              </a:rPr>
              <a:t>c</a:t>
            </a:r>
          </a:p>
        </p:txBody>
      </p:sp>
      <p:sp>
        <p:nvSpPr>
          <p:cNvPr id="271370" name="Text Box 10"/>
          <p:cNvSpPr txBox="1">
            <a:spLocks noChangeArrowheads="1"/>
          </p:cNvSpPr>
          <p:nvPr/>
        </p:nvSpPr>
        <p:spPr bwMode="auto">
          <a:xfrm>
            <a:off x="7924800" y="41148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latin typeface="Times New Roman" pitchFamily="16" charset="0"/>
              </a:rPr>
              <a:t>d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115175" y="4341813"/>
            <a:ext cx="9525" cy="741362"/>
            <a:chOff x="4482" y="3035"/>
            <a:chExt cx="6" cy="467"/>
          </a:xfrm>
        </p:grpSpPr>
        <p:sp>
          <p:nvSpPr>
            <p:cNvPr id="271372" name="Line 12"/>
            <p:cNvSpPr>
              <a:spLocks noChangeShapeType="1"/>
            </p:cNvSpPr>
            <p:nvPr/>
          </p:nvSpPr>
          <p:spPr bwMode="auto">
            <a:xfrm flipH="1" flipV="1">
              <a:off x="4482" y="3364"/>
              <a:ext cx="5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71373" name="Line 13"/>
            <p:cNvSpPr>
              <a:spLocks noChangeShapeType="1"/>
            </p:cNvSpPr>
            <p:nvPr/>
          </p:nvSpPr>
          <p:spPr bwMode="auto">
            <a:xfrm flipH="1">
              <a:off x="4483" y="3035"/>
              <a:ext cx="5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71374" name="Line 14"/>
            <p:cNvSpPr>
              <a:spLocks noChangeShapeType="1"/>
            </p:cNvSpPr>
            <p:nvPr/>
          </p:nvSpPr>
          <p:spPr bwMode="auto">
            <a:xfrm>
              <a:off x="4484" y="3140"/>
              <a:ext cx="0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71375" name="Oval 15"/>
          <p:cNvSpPr>
            <a:spLocks noChangeArrowheads="1"/>
          </p:cNvSpPr>
          <p:nvPr/>
        </p:nvSpPr>
        <p:spPr bwMode="auto">
          <a:xfrm>
            <a:off x="7086600" y="4308475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271376" name="Oval 16"/>
          <p:cNvSpPr>
            <a:spLocks noChangeArrowheads="1"/>
          </p:cNvSpPr>
          <p:nvPr/>
        </p:nvSpPr>
        <p:spPr bwMode="auto">
          <a:xfrm>
            <a:off x="7883525" y="4311650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271377" name="Oval 17"/>
          <p:cNvSpPr>
            <a:spLocks noChangeArrowheads="1"/>
          </p:cNvSpPr>
          <p:nvPr/>
        </p:nvSpPr>
        <p:spPr bwMode="auto">
          <a:xfrm>
            <a:off x="6519863" y="5757863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271378" name="Oval 18"/>
          <p:cNvSpPr>
            <a:spLocks noChangeArrowheads="1"/>
          </p:cNvSpPr>
          <p:nvPr/>
        </p:nvSpPr>
        <p:spPr bwMode="auto">
          <a:xfrm>
            <a:off x="7626350" y="5753100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271379" name="Oval 19"/>
          <p:cNvSpPr>
            <a:spLocks noChangeArrowheads="1"/>
          </p:cNvSpPr>
          <p:nvPr/>
        </p:nvSpPr>
        <p:spPr bwMode="auto">
          <a:xfrm>
            <a:off x="7081838" y="5065713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271380" name="Line 20"/>
          <p:cNvSpPr>
            <a:spLocks noChangeShapeType="1"/>
          </p:cNvSpPr>
          <p:nvPr/>
        </p:nvSpPr>
        <p:spPr bwMode="auto">
          <a:xfrm flipV="1">
            <a:off x="6548438" y="5135563"/>
            <a:ext cx="54610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NL"/>
          </a:p>
        </p:txBody>
      </p:sp>
      <p:sp>
        <p:nvSpPr>
          <p:cNvPr id="271381" name="Line 21"/>
          <p:cNvSpPr>
            <a:spLocks noChangeShapeType="1"/>
          </p:cNvSpPr>
          <p:nvPr/>
        </p:nvSpPr>
        <p:spPr bwMode="auto">
          <a:xfrm flipH="1" flipV="1">
            <a:off x="7138988" y="5138738"/>
            <a:ext cx="54610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0478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Flow Synchronization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178800" cy="4171950"/>
          </a:xfrm>
        </p:spPr>
        <p:txBody>
          <a:bodyPr/>
          <a:lstStyle/>
          <a:p>
            <a:r>
              <a:rPr lang="en-US"/>
              <a:t>The write/take operations on the pairs of channel ends a/c and b/d are synchronized.</a:t>
            </a:r>
          </a:p>
          <a:p>
            <a:r>
              <a:rPr lang="en-US"/>
              <a:t>Barrier synchronization.</a:t>
            </a:r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3200400" y="49006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01" name="Line 9"/>
          <p:cNvSpPr>
            <a:spLocks noChangeShapeType="1"/>
          </p:cNvSpPr>
          <p:nvPr/>
        </p:nvSpPr>
        <p:spPr bwMode="auto">
          <a:xfrm>
            <a:off x="3810000" y="4900613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3810000" y="569118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3200400" y="5691188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2895600" y="46482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latin typeface="Times New Roman" pitchFamily="18" charset="0"/>
              </a:rPr>
              <a:t>a</a:t>
            </a:r>
          </a:p>
        </p:txBody>
      </p:sp>
      <p:sp>
        <p:nvSpPr>
          <p:cNvPr id="59405" name="Text Box 13"/>
          <p:cNvSpPr txBox="1">
            <a:spLocks noChangeArrowheads="1"/>
          </p:cNvSpPr>
          <p:nvPr/>
        </p:nvSpPr>
        <p:spPr bwMode="auto">
          <a:xfrm>
            <a:off x="2895600" y="55626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latin typeface="Times New Roman" pitchFamily="18" charset="0"/>
              </a:rPr>
              <a:t>b</a:t>
            </a:r>
          </a:p>
        </p:txBody>
      </p:sp>
      <p:sp>
        <p:nvSpPr>
          <p:cNvPr id="59406" name="Text Box 14"/>
          <p:cNvSpPr txBox="1">
            <a:spLocks noChangeArrowheads="1"/>
          </p:cNvSpPr>
          <p:nvPr/>
        </p:nvSpPr>
        <p:spPr bwMode="auto">
          <a:xfrm>
            <a:off x="4343400" y="46482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latin typeface="Times New Roman" pitchFamily="18" charset="0"/>
              </a:rPr>
              <a:t>c</a:t>
            </a:r>
          </a:p>
        </p:txBody>
      </p:sp>
      <p:sp>
        <p:nvSpPr>
          <p:cNvPr id="59407" name="Text Box 15"/>
          <p:cNvSpPr txBox="1">
            <a:spLocks noChangeArrowheads="1"/>
          </p:cNvSpPr>
          <p:nvPr/>
        </p:nvSpPr>
        <p:spPr bwMode="auto">
          <a:xfrm>
            <a:off x="4419600" y="548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latin typeface="Times New Roman" pitchFamily="18" charset="0"/>
              </a:rPr>
              <a:t>d</a:t>
            </a: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2819400" y="4953000"/>
            <a:ext cx="546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9409" name="Text Box 17"/>
          <p:cNvSpPr txBox="1">
            <a:spLocks noChangeArrowheads="1"/>
          </p:cNvSpPr>
          <p:nvPr/>
        </p:nvSpPr>
        <p:spPr bwMode="auto">
          <a:xfrm>
            <a:off x="3067050" y="44958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solidFill>
                  <a:srgbClr val="0000FF"/>
                </a:solidFill>
                <a:latin typeface="Times New Roman" pitchFamily="18" charset="0"/>
              </a:rPr>
              <a:t>!x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067050" y="4495800"/>
            <a:ext cx="1290638" cy="457200"/>
            <a:chOff x="1932" y="2832"/>
            <a:chExt cx="813" cy="288"/>
          </a:xfrm>
        </p:grpSpPr>
        <p:sp>
          <p:nvSpPr>
            <p:cNvPr id="59411" name="Text Box 19"/>
            <p:cNvSpPr txBox="1">
              <a:spLocks noChangeArrowheads="1"/>
            </p:cNvSpPr>
            <p:nvPr/>
          </p:nvSpPr>
          <p:spPr bwMode="auto">
            <a:xfrm>
              <a:off x="1932" y="2832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!x</a:t>
              </a:r>
            </a:p>
          </p:txBody>
        </p:sp>
        <p:sp>
          <p:nvSpPr>
            <p:cNvPr id="59412" name="Text Box 20"/>
            <p:cNvSpPr txBox="1">
              <a:spLocks noChangeArrowheads="1"/>
            </p:cNvSpPr>
            <p:nvPr/>
          </p:nvSpPr>
          <p:spPr bwMode="auto">
            <a:xfrm>
              <a:off x="2544" y="2832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067050" y="4495800"/>
            <a:ext cx="1290638" cy="1295400"/>
            <a:chOff x="1932" y="2832"/>
            <a:chExt cx="813" cy="816"/>
          </a:xfrm>
        </p:grpSpPr>
        <p:sp>
          <p:nvSpPr>
            <p:cNvPr id="59414" name="Text Box 22"/>
            <p:cNvSpPr txBox="1">
              <a:spLocks noChangeArrowheads="1"/>
            </p:cNvSpPr>
            <p:nvPr/>
          </p:nvSpPr>
          <p:spPr bwMode="auto">
            <a:xfrm>
              <a:off x="1932" y="2832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!x</a:t>
              </a:r>
            </a:p>
          </p:txBody>
        </p:sp>
        <p:sp>
          <p:nvSpPr>
            <p:cNvPr id="59415" name="Text Box 23"/>
            <p:cNvSpPr txBox="1">
              <a:spLocks noChangeArrowheads="1"/>
            </p:cNvSpPr>
            <p:nvPr/>
          </p:nvSpPr>
          <p:spPr bwMode="auto">
            <a:xfrm>
              <a:off x="2544" y="2832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?</a:t>
              </a:r>
            </a:p>
          </p:txBody>
        </p:sp>
        <p:sp>
          <p:nvSpPr>
            <p:cNvPr id="59416" name="Text Box 24"/>
            <p:cNvSpPr txBox="1">
              <a:spLocks noChangeArrowheads="1"/>
            </p:cNvSpPr>
            <p:nvPr/>
          </p:nvSpPr>
          <p:spPr bwMode="auto">
            <a:xfrm>
              <a:off x="2544" y="3360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067050" y="4495800"/>
            <a:ext cx="1290638" cy="1295400"/>
            <a:chOff x="1932" y="2832"/>
            <a:chExt cx="813" cy="816"/>
          </a:xfrm>
        </p:grpSpPr>
        <p:sp>
          <p:nvSpPr>
            <p:cNvPr id="59418" name="Text Box 26"/>
            <p:cNvSpPr txBox="1">
              <a:spLocks noChangeArrowheads="1"/>
            </p:cNvSpPr>
            <p:nvPr/>
          </p:nvSpPr>
          <p:spPr bwMode="auto">
            <a:xfrm>
              <a:off x="1932" y="2832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!x</a:t>
              </a:r>
            </a:p>
          </p:txBody>
        </p:sp>
        <p:sp>
          <p:nvSpPr>
            <p:cNvPr id="59419" name="Text Box 27"/>
            <p:cNvSpPr txBox="1">
              <a:spLocks noChangeArrowheads="1"/>
            </p:cNvSpPr>
            <p:nvPr/>
          </p:nvSpPr>
          <p:spPr bwMode="auto">
            <a:xfrm>
              <a:off x="1932" y="3312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!y</a:t>
              </a:r>
            </a:p>
          </p:txBody>
        </p:sp>
        <p:sp>
          <p:nvSpPr>
            <p:cNvPr id="59420" name="Text Box 28"/>
            <p:cNvSpPr txBox="1">
              <a:spLocks noChangeArrowheads="1"/>
            </p:cNvSpPr>
            <p:nvPr/>
          </p:nvSpPr>
          <p:spPr bwMode="auto">
            <a:xfrm>
              <a:off x="2544" y="2832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?</a:t>
              </a:r>
            </a:p>
          </p:txBody>
        </p:sp>
        <p:sp>
          <p:nvSpPr>
            <p:cNvPr id="59421" name="Text Box 29"/>
            <p:cNvSpPr txBox="1">
              <a:spLocks noChangeArrowheads="1"/>
            </p:cNvSpPr>
            <p:nvPr/>
          </p:nvSpPr>
          <p:spPr bwMode="auto">
            <a:xfrm>
              <a:off x="2544" y="3360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616450" y="4648200"/>
            <a:ext cx="412750" cy="1219200"/>
            <a:chOff x="2908" y="2928"/>
            <a:chExt cx="260" cy="768"/>
          </a:xfrm>
        </p:grpSpPr>
        <p:sp>
          <p:nvSpPr>
            <p:cNvPr id="59423" name="Text Box 31"/>
            <p:cNvSpPr txBox="1">
              <a:spLocks noChangeArrowheads="1"/>
            </p:cNvSpPr>
            <p:nvPr/>
          </p:nvSpPr>
          <p:spPr bwMode="auto">
            <a:xfrm>
              <a:off x="2908" y="292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59424" name="Text Box 32"/>
            <p:cNvSpPr txBox="1">
              <a:spLocks noChangeArrowheads="1"/>
            </p:cNvSpPr>
            <p:nvPr/>
          </p:nvSpPr>
          <p:spPr bwMode="auto">
            <a:xfrm>
              <a:off x="2956" y="3408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y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3749675" y="4929188"/>
            <a:ext cx="9525" cy="741362"/>
            <a:chOff x="4482" y="3035"/>
            <a:chExt cx="6" cy="467"/>
          </a:xfrm>
        </p:grpSpPr>
        <p:sp>
          <p:nvSpPr>
            <p:cNvPr id="59426" name="Line 34"/>
            <p:cNvSpPr>
              <a:spLocks noChangeShapeType="1"/>
            </p:cNvSpPr>
            <p:nvPr/>
          </p:nvSpPr>
          <p:spPr bwMode="auto">
            <a:xfrm flipH="1" flipV="1">
              <a:off x="4482" y="3364"/>
              <a:ext cx="5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427" name="Line 35"/>
            <p:cNvSpPr>
              <a:spLocks noChangeShapeType="1"/>
            </p:cNvSpPr>
            <p:nvPr/>
          </p:nvSpPr>
          <p:spPr bwMode="auto">
            <a:xfrm flipH="1">
              <a:off x="4483" y="3035"/>
              <a:ext cx="5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9428" name="Line 36"/>
            <p:cNvSpPr>
              <a:spLocks noChangeShapeType="1"/>
            </p:cNvSpPr>
            <p:nvPr/>
          </p:nvSpPr>
          <p:spPr bwMode="auto">
            <a:xfrm>
              <a:off x="4484" y="3140"/>
              <a:ext cx="0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29" name="Oval 37"/>
          <p:cNvSpPr>
            <a:spLocks noChangeArrowheads="1"/>
          </p:cNvSpPr>
          <p:nvPr/>
        </p:nvSpPr>
        <p:spPr bwMode="auto">
          <a:xfrm>
            <a:off x="3717925" y="486092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430" name="Oval 38"/>
          <p:cNvSpPr>
            <a:spLocks noChangeArrowheads="1"/>
          </p:cNvSpPr>
          <p:nvPr/>
        </p:nvSpPr>
        <p:spPr bwMode="auto">
          <a:xfrm>
            <a:off x="3721100" y="565785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 autoUpdateAnimBg="0"/>
      <p:bldP spid="59408" grpId="0" autoUpdateAnimBg="0"/>
      <p:bldP spid="5940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657600" y="4419600"/>
            <a:ext cx="1690688" cy="1752600"/>
            <a:chOff x="2304" y="2784"/>
            <a:chExt cx="1065" cy="1104"/>
          </a:xfrm>
        </p:grpSpPr>
        <p:sp>
          <p:nvSpPr>
            <p:cNvPr id="160771" name="Text Box 3"/>
            <p:cNvSpPr txBox="1">
              <a:spLocks noChangeArrowheads="1"/>
            </p:cNvSpPr>
            <p:nvPr/>
          </p:nvSpPr>
          <p:spPr bwMode="auto">
            <a:xfrm>
              <a:off x="2304" y="2784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!1</a:t>
              </a:r>
            </a:p>
          </p:txBody>
        </p:sp>
        <p:sp>
          <p:nvSpPr>
            <p:cNvPr id="160772" name="Text Box 4"/>
            <p:cNvSpPr txBox="1">
              <a:spLocks noChangeArrowheads="1"/>
            </p:cNvSpPr>
            <p:nvPr/>
          </p:nvSpPr>
          <p:spPr bwMode="auto">
            <a:xfrm>
              <a:off x="2316" y="3600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!2</a:t>
              </a:r>
            </a:p>
          </p:txBody>
        </p:sp>
        <p:sp>
          <p:nvSpPr>
            <p:cNvPr id="160773" name="Text Box 5"/>
            <p:cNvSpPr txBox="1">
              <a:spLocks noChangeArrowheads="1"/>
            </p:cNvSpPr>
            <p:nvPr/>
          </p:nvSpPr>
          <p:spPr bwMode="auto">
            <a:xfrm>
              <a:off x="3168" y="278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?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387850" y="4419600"/>
            <a:ext cx="1419225" cy="1752600"/>
            <a:chOff x="2764" y="2784"/>
            <a:chExt cx="894" cy="1104"/>
          </a:xfrm>
        </p:grpSpPr>
        <p:sp>
          <p:nvSpPr>
            <p:cNvPr id="160775" name="Text Box 7"/>
            <p:cNvSpPr txBox="1">
              <a:spLocks noChangeArrowheads="1"/>
            </p:cNvSpPr>
            <p:nvPr/>
          </p:nvSpPr>
          <p:spPr bwMode="auto">
            <a:xfrm>
              <a:off x="2764" y="360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60776" name="Text Box 8"/>
            <p:cNvSpPr txBox="1">
              <a:spLocks noChangeArrowheads="1"/>
            </p:cNvSpPr>
            <p:nvPr/>
          </p:nvSpPr>
          <p:spPr bwMode="auto">
            <a:xfrm>
              <a:off x="3446" y="278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657600" y="4419600"/>
            <a:ext cx="2165350" cy="1752600"/>
            <a:chOff x="2304" y="2784"/>
            <a:chExt cx="1364" cy="1104"/>
          </a:xfrm>
        </p:grpSpPr>
        <p:sp>
          <p:nvSpPr>
            <p:cNvPr id="160778" name="Text Box 10"/>
            <p:cNvSpPr txBox="1">
              <a:spLocks noChangeArrowheads="1"/>
            </p:cNvSpPr>
            <p:nvPr/>
          </p:nvSpPr>
          <p:spPr bwMode="auto">
            <a:xfrm>
              <a:off x="2304" y="2784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!3</a:t>
              </a:r>
            </a:p>
          </p:txBody>
        </p:sp>
        <p:sp>
          <p:nvSpPr>
            <p:cNvPr id="160779" name="Text Box 11"/>
            <p:cNvSpPr txBox="1">
              <a:spLocks noChangeArrowheads="1"/>
            </p:cNvSpPr>
            <p:nvPr/>
          </p:nvSpPr>
          <p:spPr bwMode="auto">
            <a:xfrm>
              <a:off x="2316" y="3600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!4</a:t>
              </a:r>
            </a:p>
          </p:txBody>
        </p:sp>
        <p:sp>
          <p:nvSpPr>
            <p:cNvPr id="160780" name="Text Box 12"/>
            <p:cNvSpPr txBox="1">
              <a:spLocks noChangeArrowheads="1"/>
            </p:cNvSpPr>
            <p:nvPr/>
          </p:nvSpPr>
          <p:spPr bwMode="auto">
            <a:xfrm>
              <a:off x="2764" y="360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60781" name="Text Box 13"/>
            <p:cNvSpPr txBox="1">
              <a:spLocks noChangeArrowheads="1"/>
            </p:cNvSpPr>
            <p:nvPr/>
          </p:nvSpPr>
          <p:spPr bwMode="auto">
            <a:xfrm>
              <a:off x="3456" y="278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160782" name="Text Box 14"/>
          <p:cNvSpPr txBox="1">
            <a:spLocks noChangeArrowheads="1"/>
          </p:cNvSpPr>
          <p:nvPr/>
        </p:nvSpPr>
        <p:spPr bwMode="auto">
          <a:xfrm>
            <a:off x="3657600" y="441960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solidFill>
                  <a:srgbClr val="0000FF"/>
                </a:solidFill>
                <a:latin typeface="Times New Roman" pitchFamily="18" charset="0"/>
              </a:rPr>
              <a:t>!1</a:t>
            </a: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657600" y="4419600"/>
            <a:ext cx="457200" cy="1752600"/>
            <a:chOff x="2304" y="2784"/>
            <a:chExt cx="288" cy="1104"/>
          </a:xfrm>
        </p:grpSpPr>
        <p:sp>
          <p:nvSpPr>
            <p:cNvPr id="160784" name="Text Box 16"/>
            <p:cNvSpPr txBox="1">
              <a:spLocks noChangeArrowheads="1"/>
            </p:cNvSpPr>
            <p:nvPr/>
          </p:nvSpPr>
          <p:spPr bwMode="auto">
            <a:xfrm>
              <a:off x="2304" y="2784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!1</a:t>
              </a:r>
            </a:p>
          </p:txBody>
        </p:sp>
        <p:sp>
          <p:nvSpPr>
            <p:cNvPr id="160785" name="Text Box 17"/>
            <p:cNvSpPr txBox="1">
              <a:spLocks noChangeArrowheads="1"/>
            </p:cNvSpPr>
            <p:nvPr/>
          </p:nvSpPr>
          <p:spPr bwMode="auto">
            <a:xfrm>
              <a:off x="2316" y="3600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!2</a:t>
              </a:r>
            </a:p>
          </p:txBody>
        </p:sp>
      </p:grpSp>
      <p:sp>
        <p:nvSpPr>
          <p:cNvPr id="160786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Alternator</a:t>
            </a:r>
            <a:endParaRPr lang="en-US" dirty="0"/>
          </a:p>
        </p:txBody>
      </p:sp>
      <p:sp>
        <p:nvSpPr>
          <p:cNvPr id="16078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178800" cy="4171950"/>
          </a:xfrm>
        </p:spPr>
        <p:txBody>
          <a:bodyPr/>
          <a:lstStyle/>
          <a:p>
            <a:r>
              <a:rPr lang="en-US" dirty="0"/>
              <a:t>Subsequent takes from c retrieve the elements of the stream (</a:t>
            </a:r>
            <a:r>
              <a:rPr lang="en-US" dirty="0" err="1"/>
              <a:t>ab</a:t>
            </a:r>
            <a:r>
              <a:rPr lang="en-US" dirty="0"/>
              <a:t>)*</a:t>
            </a:r>
          </a:p>
          <a:p>
            <a:r>
              <a:rPr lang="en-US" dirty="0"/>
              <a:t>Both a and b must be present before a pair can go through.</a:t>
            </a:r>
          </a:p>
        </p:txBody>
      </p:sp>
      <p:sp>
        <p:nvSpPr>
          <p:cNvPr id="160788" name="Line 20"/>
          <p:cNvSpPr>
            <a:spLocks noChangeShapeType="1"/>
          </p:cNvSpPr>
          <p:nvPr/>
        </p:nvSpPr>
        <p:spPr bwMode="auto">
          <a:xfrm>
            <a:off x="3973513" y="4940300"/>
            <a:ext cx="1325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0789" name="Text Box 21"/>
          <p:cNvSpPr txBox="1">
            <a:spLocks noChangeArrowheads="1"/>
          </p:cNvSpPr>
          <p:nvPr/>
        </p:nvSpPr>
        <p:spPr bwMode="auto">
          <a:xfrm>
            <a:off x="3581400" y="45720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latin typeface="Times New Roman" pitchFamily="18" charset="0"/>
              </a:rPr>
              <a:t>a</a:t>
            </a:r>
          </a:p>
        </p:txBody>
      </p:sp>
      <p:sp>
        <p:nvSpPr>
          <p:cNvPr id="160790" name="Text Box 22"/>
          <p:cNvSpPr txBox="1">
            <a:spLocks noChangeArrowheads="1"/>
          </p:cNvSpPr>
          <p:nvPr/>
        </p:nvSpPr>
        <p:spPr bwMode="auto">
          <a:xfrm>
            <a:off x="3581400" y="5486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latin typeface="Times New Roman" pitchFamily="18" charset="0"/>
              </a:rPr>
              <a:t>b</a:t>
            </a:r>
          </a:p>
        </p:txBody>
      </p:sp>
      <p:sp>
        <p:nvSpPr>
          <p:cNvPr id="160791" name="Rectangle 23"/>
          <p:cNvSpPr>
            <a:spLocks noChangeArrowheads="1"/>
          </p:cNvSpPr>
          <p:nvPr/>
        </p:nvSpPr>
        <p:spPr bwMode="auto">
          <a:xfrm>
            <a:off x="4478338" y="5670550"/>
            <a:ext cx="304800" cy="762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92" name="Line 24"/>
          <p:cNvSpPr>
            <a:spLocks noChangeShapeType="1"/>
          </p:cNvSpPr>
          <p:nvPr/>
        </p:nvSpPr>
        <p:spPr bwMode="auto">
          <a:xfrm>
            <a:off x="3946525" y="5715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0793" name="Line 25"/>
          <p:cNvSpPr>
            <a:spLocks noChangeShapeType="1"/>
          </p:cNvSpPr>
          <p:nvPr/>
        </p:nvSpPr>
        <p:spPr bwMode="auto">
          <a:xfrm>
            <a:off x="5335588" y="4932363"/>
            <a:ext cx="0" cy="785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0794" name="Line 26"/>
          <p:cNvSpPr>
            <a:spLocks noChangeShapeType="1"/>
          </p:cNvSpPr>
          <p:nvPr/>
        </p:nvSpPr>
        <p:spPr bwMode="auto">
          <a:xfrm>
            <a:off x="4800600" y="5715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5334000" y="46482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latin typeface="Times New Roman" pitchFamily="18" charset="0"/>
              </a:rPr>
              <a:t>c</a:t>
            </a:r>
          </a:p>
        </p:txBody>
      </p:sp>
      <p:sp>
        <p:nvSpPr>
          <p:cNvPr id="160796" name="Text Box 28"/>
          <p:cNvSpPr txBox="1">
            <a:spLocks noChangeArrowheads="1"/>
          </p:cNvSpPr>
          <p:nvPr/>
        </p:nvSpPr>
        <p:spPr bwMode="auto">
          <a:xfrm>
            <a:off x="5454650" y="4419600"/>
            <a:ext cx="1022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solidFill>
                  <a:srgbClr val="0000FF"/>
                </a:solidFill>
                <a:latin typeface="Times New Roman" pitchFamily="18" charset="0"/>
              </a:rPr>
              <a:t>4,3,2,1</a:t>
            </a:r>
          </a:p>
        </p:txBody>
      </p: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4387850" y="4419600"/>
            <a:ext cx="1860550" cy="1752600"/>
            <a:chOff x="2764" y="2784"/>
            <a:chExt cx="1172" cy="1104"/>
          </a:xfrm>
        </p:grpSpPr>
        <p:sp>
          <p:nvSpPr>
            <p:cNvPr id="160798" name="Text Box 30"/>
            <p:cNvSpPr txBox="1">
              <a:spLocks noChangeArrowheads="1"/>
            </p:cNvSpPr>
            <p:nvPr/>
          </p:nvSpPr>
          <p:spPr bwMode="auto">
            <a:xfrm>
              <a:off x="2764" y="360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60799" name="Text Box 31"/>
            <p:cNvSpPr txBox="1">
              <a:spLocks noChangeArrowheads="1"/>
            </p:cNvSpPr>
            <p:nvPr/>
          </p:nvSpPr>
          <p:spPr bwMode="auto">
            <a:xfrm>
              <a:off x="3159" y="278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?</a:t>
              </a:r>
            </a:p>
          </p:txBody>
        </p:sp>
        <p:sp>
          <p:nvSpPr>
            <p:cNvPr id="160800" name="Text Box 32"/>
            <p:cNvSpPr txBox="1">
              <a:spLocks noChangeArrowheads="1"/>
            </p:cNvSpPr>
            <p:nvPr/>
          </p:nvSpPr>
          <p:spPr bwMode="auto">
            <a:xfrm>
              <a:off x="3436" y="2784"/>
              <a:ext cx="5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3,2,1</a:t>
              </a: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4387850" y="4419600"/>
            <a:ext cx="1860550" cy="1752600"/>
            <a:chOff x="2764" y="2784"/>
            <a:chExt cx="1172" cy="1104"/>
          </a:xfrm>
        </p:grpSpPr>
        <p:sp>
          <p:nvSpPr>
            <p:cNvPr id="160802" name="Text Box 34"/>
            <p:cNvSpPr txBox="1">
              <a:spLocks noChangeArrowheads="1"/>
            </p:cNvSpPr>
            <p:nvPr/>
          </p:nvSpPr>
          <p:spPr bwMode="auto">
            <a:xfrm>
              <a:off x="2764" y="360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160803" name="Text Box 35"/>
            <p:cNvSpPr txBox="1">
              <a:spLocks noChangeArrowheads="1"/>
            </p:cNvSpPr>
            <p:nvPr/>
          </p:nvSpPr>
          <p:spPr bwMode="auto">
            <a:xfrm>
              <a:off x="3436" y="2784"/>
              <a:ext cx="5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3,2,1</a:t>
              </a: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3657600" y="4419600"/>
            <a:ext cx="2362200" cy="1752600"/>
            <a:chOff x="2304" y="2784"/>
            <a:chExt cx="1488" cy="1104"/>
          </a:xfrm>
        </p:grpSpPr>
        <p:sp>
          <p:nvSpPr>
            <p:cNvPr id="160805" name="Text Box 37"/>
            <p:cNvSpPr txBox="1">
              <a:spLocks noChangeArrowheads="1"/>
            </p:cNvSpPr>
            <p:nvPr/>
          </p:nvSpPr>
          <p:spPr bwMode="auto">
            <a:xfrm>
              <a:off x="2316" y="2784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!3</a:t>
              </a:r>
            </a:p>
          </p:txBody>
        </p:sp>
        <p:sp>
          <p:nvSpPr>
            <p:cNvPr id="160806" name="Text Box 38"/>
            <p:cNvSpPr txBox="1">
              <a:spLocks noChangeArrowheads="1"/>
            </p:cNvSpPr>
            <p:nvPr/>
          </p:nvSpPr>
          <p:spPr bwMode="auto">
            <a:xfrm>
              <a:off x="2304" y="3600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!4</a:t>
              </a:r>
            </a:p>
          </p:txBody>
        </p:sp>
        <p:sp>
          <p:nvSpPr>
            <p:cNvPr id="160807" name="Text Box 39"/>
            <p:cNvSpPr txBox="1">
              <a:spLocks noChangeArrowheads="1"/>
            </p:cNvSpPr>
            <p:nvPr/>
          </p:nvSpPr>
          <p:spPr bwMode="auto">
            <a:xfrm>
              <a:off x="3159" y="278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?</a:t>
              </a:r>
            </a:p>
          </p:txBody>
        </p:sp>
        <p:sp>
          <p:nvSpPr>
            <p:cNvPr id="160808" name="Text Box 40"/>
            <p:cNvSpPr txBox="1">
              <a:spLocks noChangeArrowheads="1"/>
            </p:cNvSpPr>
            <p:nvPr/>
          </p:nvSpPr>
          <p:spPr bwMode="auto">
            <a:xfrm>
              <a:off x="3436" y="2784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2,1</a:t>
              </a: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3657600" y="4419600"/>
            <a:ext cx="2362200" cy="1752600"/>
            <a:chOff x="2304" y="2784"/>
            <a:chExt cx="1488" cy="1104"/>
          </a:xfrm>
        </p:grpSpPr>
        <p:sp>
          <p:nvSpPr>
            <p:cNvPr id="160810" name="Text Box 42"/>
            <p:cNvSpPr txBox="1">
              <a:spLocks noChangeArrowheads="1"/>
            </p:cNvSpPr>
            <p:nvPr/>
          </p:nvSpPr>
          <p:spPr bwMode="auto">
            <a:xfrm>
              <a:off x="2304" y="2784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!3</a:t>
              </a:r>
            </a:p>
          </p:txBody>
        </p:sp>
        <p:sp>
          <p:nvSpPr>
            <p:cNvPr id="160811" name="Text Box 43"/>
            <p:cNvSpPr txBox="1">
              <a:spLocks noChangeArrowheads="1"/>
            </p:cNvSpPr>
            <p:nvPr/>
          </p:nvSpPr>
          <p:spPr bwMode="auto">
            <a:xfrm>
              <a:off x="2304" y="3600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!4</a:t>
              </a:r>
            </a:p>
          </p:txBody>
        </p:sp>
        <p:sp>
          <p:nvSpPr>
            <p:cNvPr id="160812" name="Text Box 44"/>
            <p:cNvSpPr txBox="1">
              <a:spLocks noChangeArrowheads="1"/>
            </p:cNvSpPr>
            <p:nvPr/>
          </p:nvSpPr>
          <p:spPr bwMode="auto">
            <a:xfrm>
              <a:off x="3436" y="2784"/>
              <a:ext cx="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2,1</a:t>
              </a:r>
            </a:p>
          </p:txBody>
        </p:sp>
      </p:grp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3657600" y="4419600"/>
            <a:ext cx="2165350" cy="1752600"/>
            <a:chOff x="2304" y="2784"/>
            <a:chExt cx="1364" cy="1104"/>
          </a:xfrm>
        </p:grpSpPr>
        <p:sp>
          <p:nvSpPr>
            <p:cNvPr id="160814" name="Text Box 46"/>
            <p:cNvSpPr txBox="1">
              <a:spLocks noChangeArrowheads="1"/>
            </p:cNvSpPr>
            <p:nvPr/>
          </p:nvSpPr>
          <p:spPr bwMode="auto">
            <a:xfrm>
              <a:off x="2304" y="2784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!3</a:t>
              </a:r>
            </a:p>
          </p:txBody>
        </p:sp>
        <p:sp>
          <p:nvSpPr>
            <p:cNvPr id="160815" name="Text Box 47"/>
            <p:cNvSpPr txBox="1">
              <a:spLocks noChangeArrowheads="1"/>
            </p:cNvSpPr>
            <p:nvPr/>
          </p:nvSpPr>
          <p:spPr bwMode="auto">
            <a:xfrm>
              <a:off x="2304" y="3600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!4</a:t>
              </a:r>
            </a:p>
          </p:txBody>
        </p:sp>
        <p:sp>
          <p:nvSpPr>
            <p:cNvPr id="160816" name="Text Box 48"/>
            <p:cNvSpPr txBox="1">
              <a:spLocks noChangeArrowheads="1"/>
            </p:cNvSpPr>
            <p:nvPr/>
          </p:nvSpPr>
          <p:spPr bwMode="auto">
            <a:xfrm>
              <a:off x="2764" y="360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60817" name="Text Box 49"/>
            <p:cNvSpPr txBox="1">
              <a:spLocks noChangeArrowheads="1"/>
            </p:cNvSpPr>
            <p:nvPr/>
          </p:nvSpPr>
          <p:spPr bwMode="auto">
            <a:xfrm>
              <a:off x="3168" y="2784"/>
              <a:ext cx="20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?</a:t>
              </a:r>
            </a:p>
          </p:txBody>
        </p:sp>
        <p:sp>
          <p:nvSpPr>
            <p:cNvPr id="160818" name="Text Box 50"/>
            <p:cNvSpPr txBox="1">
              <a:spLocks noChangeArrowheads="1"/>
            </p:cNvSpPr>
            <p:nvPr/>
          </p:nvSpPr>
          <p:spPr bwMode="auto">
            <a:xfrm>
              <a:off x="3456" y="278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grpSp>
        <p:nvGrpSpPr>
          <p:cNvPr id="11" name="Group 51"/>
          <p:cNvGrpSpPr>
            <a:grpSpLocks/>
          </p:cNvGrpSpPr>
          <p:nvPr/>
        </p:nvGrpSpPr>
        <p:grpSpPr bwMode="auto">
          <a:xfrm>
            <a:off x="3657600" y="4419600"/>
            <a:ext cx="2165350" cy="1752600"/>
            <a:chOff x="2304" y="2784"/>
            <a:chExt cx="1364" cy="1104"/>
          </a:xfrm>
        </p:grpSpPr>
        <p:sp>
          <p:nvSpPr>
            <p:cNvPr id="160820" name="Text Box 52"/>
            <p:cNvSpPr txBox="1">
              <a:spLocks noChangeArrowheads="1"/>
            </p:cNvSpPr>
            <p:nvPr/>
          </p:nvSpPr>
          <p:spPr bwMode="auto">
            <a:xfrm>
              <a:off x="2304" y="2784"/>
              <a:ext cx="2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!3</a:t>
              </a:r>
            </a:p>
          </p:txBody>
        </p:sp>
        <p:sp>
          <p:nvSpPr>
            <p:cNvPr id="160821" name="Text Box 53"/>
            <p:cNvSpPr txBox="1">
              <a:spLocks noChangeArrowheads="1"/>
            </p:cNvSpPr>
            <p:nvPr/>
          </p:nvSpPr>
          <p:spPr bwMode="auto">
            <a:xfrm>
              <a:off x="2764" y="360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60822" name="Text Box 54"/>
            <p:cNvSpPr txBox="1">
              <a:spLocks noChangeArrowheads="1"/>
            </p:cNvSpPr>
            <p:nvPr/>
          </p:nvSpPr>
          <p:spPr bwMode="auto">
            <a:xfrm>
              <a:off x="3456" y="278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kumimoji="0" lang="en-US" sz="2400">
                  <a:solidFill>
                    <a:srgbClr val="0000FF"/>
                  </a:solidFill>
                  <a:latin typeface="Times New Roman" pitchFamily="18" charset="0"/>
                </a:rPr>
                <a:t>1</a:t>
              </a:r>
            </a:p>
          </p:txBody>
        </p:sp>
      </p:grpSp>
      <p:sp>
        <p:nvSpPr>
          <p:cNvPr id="160823" name="Oval 55"/>
          <p:cNvSpPr>
            <a:spLocks noChangeArrowheads="1"/>
          </p:cNvSpPr>
          <p:nvPr/>
        </p:nvSpPr>
        <p:spPr bwMode="auto">
          <a:xfrm>
            <a:off x="5289550" y="488473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56"/>
          <p:cNvGrpSpPr>
            <a:grpSpLocks/>
          </p:cNvGrpSpPr>
          <p:nvPr/>
        </p:nvGrpSpPr>
        <p:grpSpPr bwMode="auto">
          <a:xfrm>
            <a:off x="3948113" y="4968875"/>
            <a:ext cx="9525" cy="741363"/>
            <a:chOff x="4482" y="3035"/>
            <a:chExt cx="6" cy="467"/>
          </a:xfrm>
        </p:grpSpPr>
        <p:sp>
          <p:nvSpPr>
            <p:cNvPr id="160825" name="Line 57"/>
            <p:cNvSpPr>
              <a:spLocks noChangeShapeType="1"/>
            </p:cNvSpPr>
            <p:nvPr/>
          </p:nvSpPr>
          <p:spPr bwMode="auto">
            <a:xfrm flipH="1" flipV="1">
              <a:off x="4482" y="3364"/>
              <a:ext cx="5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0826" name="Line 58"/>
            <p:cNvSpPr>
              <a:spLocks noChangeShapeType="1"/>
            </p:cNvSpPr>
            <p:nvPr/>
          </p:nvSpPr>
          <p:spPr bwMode="auto">
            <a:xfrm flipH="1">
              <a:off x="4483" y="3035"/>
              <a:ext cx="5" cy="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0827" name="Line 59"/>
            <p:cNvSpPr>
              <a:spLocks noChangeShapeType="1"/>
            </p:cNvSpPr>
            <p:nvPr/>
          </p:nvSpPr>
          <p:spPr bwMode="auto">
            <a:xfrm>
              <a:off x="4484" y="3140"/>
              <a:ext cx="0" cy="2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0828" name="Oval 60"/>
          <p:cNvSpPr>
            <a:spLocks noChangeArrowheads="1"/>
          </p:cNvSpPr>
          <p:nvPr/>
        </p:nvSpPr>
        <p:spPr bwMode="auto">
          <a:xfrm>
            <a:off x="3919538" y="491172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829" name="Oval 61"/>
          <p:cNvSpPr>
            <a:spLocks noChangeArrowheads="1"/>
          </p:cNvSpPr>
          <p:nvPr/>
        </p:nvSpPr>
        <p:spPr bwMode="auto">
          <a:xfrm>
            <a:off x="3914775" y="56769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Date Placeholder 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16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500"/>
                                        <p:tgtEl>
                                          <p:spTgt spid="160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2" grpId="0" autoUpdateAnimBg="0"/>
      <p:bldP spid="160786" grpId="0" uiExpand="1"/>
      <p:bldP spid="160787" grpId="0" uiExpand="1" build="p" autoUpdateAnimBg="0"/>
      <p:bldP spid="16079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© F. </a:t>
            </a:r>
            <a:r>
              <a:rPr lang="en-US" dirty="0" err="1" smtClean="0"/>
              <a:t>Arbab</a:t>
            </a:r>
            <a:r>
              <a:rPr lang="en-US" dirty="0" smtClean="0"/>
              <a:t> 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9E5C7-0F2F-49D4-AD61-ADDCA6F72882}" type="slidenum">
              <a:rPr lang="en-US"/>
              <a:pPr/>
              <a:t>2</a:t>
            </a:fld>
            <a:endParaRPr lang="en-US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 Engineering</a:t>
            </a:r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Applying engineering discipline to construction of complex software intensive systems.</a:t>
            </a:r>
          </a:p>
          <a:p>
            <a:r>
              <a:rPr lang="en-US" sz="2800"/>
              <a:t>A hallmark of all engineering disciplines is composition:</a:t>
            </a:r>
          </a:p>
          <a:p>
            <a:pPr lvl="1"/>
            <a:r>
              <a:rPr lang="en-US" sz="2400"/>
              <a:t>Construct more complex systems by composing simpler ones.</a:t>
            </a:r>
          </a:p>
          <a:p>
            <a:pPr lvl="1"/>
            <a:r>
              <a:rPr lang="en-US" sz="2400"/>
              <a:t>Derive properties of composed system as a composition of the properties of its constituents.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178800" cy="4171950"/>
          </a:xfrm>
        </p:spPr>
        <p:txBody>
          <a:bodyPr/>
          <a:lstStyle/>
          <a:p>
            <a:r>
              <a:rPr lang="en-US" dirty="0" smtClean="0"/>
              <a:t>As a step toward generalization, add a redundant Sync channel:</a:t>
            </a:r>
            <a:endParaRPr lang="en-US" dirty="0"/>
          </a:p>
        </p:txBody>
      </p:sp>
      <p:sp>
        <p:nvSpPr>
          <p:cNvPr id="160786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Alternator for n&gt;2 Sources</a:t>
            </a:r>
            <a:endParaRPr lang="en-US" dirty="0"/>
          </a:p>
        </p:txBody>
      </p:sp>
      <p:sp>
        <p:nvSpPr>
          <p:cNvPr id="160789" name="Text Box 21"/>
          <p:cNvSpPr txBox="1">
            <a:spLocks noChangeArrowheads="1"/>
          </p:cNvSpPr>
          <p:nvPr/>
        </p:nvSpPr>
        <p:spPr bwMode="auto">
          <a:xfrm>
            <a:off x="3337560" y="32004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 dirty="0">
                <a:latin typeface="Times New Roman" pitchFamily="18" charset="0"/>
              </a:rPr>
              <a:t>a</a:t>
            </a:r>
          </a:p>
        </p:txBody>
      </p:sp>
      <p:sp>
        <p:nvSpPr>
          <p:cNvPr id="160790" name="Text Box 22"/>
          <p:cNvSpPr txBox="1">
            <a:spLocks noChangeArrowheads="1"/>
          </p:cNvSpPr>
          <p:nvPr/>
        </p:nvSpPr>
        <p:spPr bwMode="auto">
          <a:xfrm>
            <a:off x="3322320" y="402336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 dirty="0">
                <a:latin typeface="Times New Roman" pitchFamily="18" charset="0"/>
              </a:rPr>
              <a:t>b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3614738" y="3387725"/>
            <a:ext cx="1410017" cy="76200"/>
            <a:chOff x="3614738" y="3387725"/>
            <a:chExt cx="1410017" cy="76200"/>
          </a:xfrm>
        </p:grpSpPr>
        <p:sp>
          <p:nvSpPr>
            <p:cNvPr id="160788" name="Line 20"/>
            <p:cNvSpPr>
              <a:spLocks noChangeShapeType="1"/>
            </p:cNvSpPr>
            <p:nvPr/>
          </p:nvSpPr>
          <p:spPr bwMode="auto">
            <a:xfrm>
              <a:off x="3699193" y="3431540"/>
              <a:ext cx="1325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828" name="Oval 60"/>
            <p:cNvSpPr>
              <a:spLocks noChangeArrowheads="1"/>
            </p:cNvSpPr>
            <p:nvPr/>
          </p:nvSpPr>
          <p:spPr bwMode="auto">
            <a:xfrm>
              <a:off x="3614738" y="3387725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0829" name="Oval 61"/>
          <p:cNvSpPr>
            <a:spLocks noChangeArrowheads="1"/>
          </p:cNvSpPr>
          <p:nvPr/>
        </p:nvSpPr>
        <p:spPr bwMode="auto">
          <a:xfrm>
            <a:off x="5012055" y="419862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4983480" y="3375978"/>
            <a:ext cx="137160" cy="848677"/>
            <a:chOff x="6583680" y="3558858"/>
            <a:chExt cx="137160" cy="848677"/>
          </a:xfrm>
        </p:grpSpPr>
        <p:sp>
          <p:nvSpPr>
            <p:cNvPr id="70" name="Line 25"/>
            <p:cNvSpPr>
              <a:spLocks noChangeShapeType="1"/>
            </p:cNvSpPr>
            <p:nvPr/>
          </p:nvSpPr>
          <p:spPr bwMode="auto">
            <a:xfrm>
              <a:off x="6652800" y="3621723"/>
              <a:ext cx="0" cy="785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Oval 55"/>
            <p:cNvSpPr>
              <a:spLocks noChangeArrowheads="1"/>
            </p:cNvSpPr>
            <p:nvPr/>
          </p:nvSpPr>
          <p:spPr bwMode="auto">
            <a:xfrm>
              <a:off x="6615430" y="3558858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6583680" y="3886200"/>
              <a:ext cx="137160" cy="2743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nl-NL" sz="3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629978" y="4210685"/>
            <a:ext cx="1410017" cy="76200"/>
            <a:chOff x="3614738" y="3387725"/>
            <a:chExt cx="1410017" cy="76200"/>
          </a:xfrm>
        </p:grpSpPr>
        <p:sp>
          <p:nvSpPr>
            <p:cNvPr id="83" name="Line 20"/>
            <p:cNvSpPr>
              <a:spLocks noChangeShapeType="1"/>
            </p:cNvSpPr>
            <p:nvPr/>
          </p:nvSpPr>
          <p:spPr bwMode="auto">
            <a:xfrm>
              <a:off x="3699193" y="3431540"/>
              <a:ext cx="1325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Oval 60"/>
            <p:cNvSpPr>
              <a:spLocks noChangeArrowheads="1"/>
            </p:cNvSpPr>
            <p:nvPr/>
          </p:nvSpPr>
          <p:spPr bwMode="auto">
            <a:xfrm>
              <a:off x="3614738" y="3387725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4" name="Text Box 27"/>
          <p:cNvSpPr txBox="1">
            <a:spLocks noChangeArrowheads="1"/>
          </p:cNvSpPr>
          <p:nvPr/>
        </p:nvSpPr>
        <p:spPr bwMode="auto">
          <a:xfrm>
            <a:off x="5059680" y="32004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 dirty="0">
                <a:latin typeface="Times New Roman" pitchFamily="18" charset="0"/>
              </a:rPr>
              <a:t>c</a:t>
            </a:r>
          </a:p>
        </p:txBody>
      </p:sp>
      <p:cxnSp>
        <p:nvCxnSpPr>
          <p:cNvPr id="97" name="Straight Arrow Connector 96"/>
          <p:cNvCxnSpPr/>
          <p:nvPr/>
        </p:nvCxnSpPr>
        <p:spPr bwMode="auto">
          <a:xfrm rot="16200000" flipV="1">
            <a:off x="3535680" y="4130040"/>
            <a:ext cx="24384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1" name="Straight Arrow Connector 100"/>
          <p:cNvCxnSpPr/>
          <p:nvPr/>
        </p:nvCxnSpPr>
        <p:spPr bwMode="auto">
          <a:xfrm rot="5400000">
            <a:off x="3535680" y="3566160"/>
            <a:ext cx="24384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 rot="5400000">
            <a:off x="3246120" y="3840480"/>
            <a:ext cx="8229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6" name="Date Placeholder 10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107" name="Slide Number Placeholder 10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7" grpId="0" build="p" autoUpdateAnimBg="0"/>
      <p:bldP spid="1607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6"/>
          <p:cNvGrpSpPr/>
          <p:nvPr/>
        </p:nvGrpSpPr>
        <p:grpSpPr>
          <a:xfrm>
            <a:off x="4983480" y="5072042"/>
            <a:ext cx="137160" cy="848677"/>
            <a:chOff x="6583680" y="3558858"/>
            <a:chExt cx="137160" cy="848677"/>
          </a:xfrm>
        </p:grpSpPr>
        <p:sp>
          <p:nvSpPr>
            <p:cNvPr id="78" name="Line 25"/>
            <p:cNvSpPr>
              <a:spLocks noChangeShapeType="1"/>
            </p:cNvSpPr>
            <p:nvPr/>
          </p:nvSpPr>
          <p:spPr bwMode="auto">
            <a:xfrm>
              <a:off x="6652800" y="3621723"/>
              <a:ext cx="0" cy="785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Oval 55"/>
            <p:cNvSpPr>
              <a:spLocks noChangeArrowheads="1"/>
            </p:cNvSpPr>
            <p:nvPr/>
          </p:nvSpPr>
          <p:spPr bwMode="auto">
            <a:xfrm>
              <a:off x="6615430" y="3558858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6583680" y="3886200"/>
              <a:ext cx="137160" cy="2743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nl-NL" sz="3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</a:endParaRPr>
            </a:p>
          </p:txBody>
        </p:sp>
      </p:grpSp>
      <p:cxnSp>
        <p:nvCxnSpPr>
          <p:cNvPr id="48" name="Straight Connector 47"/>
          <p:cNvCxnSpPr/>
          <p:nvPr/>
        </p:nvCxnSpPr>
        <p:spPr bwMode="auto">
          <a:xfrm rot="16260000" flipH="1">
            <a:off x="2421832" y="4644000"/>
            <a:ext cx="2470749" cy="557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078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178800" cy="4171950"/>
          </a:xfrm>
        </p:spPr>
        <p:txBody>
          <a:bodyPr/>
          <a:lstStyle/>
          <a:p>
            <a:r>
              <a:rPr lang="en-US" dirty="0"/>
              <a:t>Subsequent takes from </a:t>
            </a:r>
            <a:r>
              <a:rPr lang="en-US" dirty="0" smtClean="0"/>
              <a:t>z </a:t>
            </a:r>
            <a:r>
              <a:rPr lang="en-US" dirty="0"/>
              <a:t>retrieve the elements of the stream (</a:t>
            </a:r>
            <a:r>
              <a:rPr lang="en-US" dirty="0" err="1" smtClean="0"/>
              <a:t>abcd</a:t>
            </a:r>
            <a:r>
              <a:rPr lang="en-US" dirty="0" smtClean="0"/>
              <a:t>)*</a:t>
            </a:r>
            <a:endParaRPr lang="en-US" dirty="0"/>
          </a:p>
        </p:txBody>
      </p:sp>
      <p:sp>
        <p:nvSpPr>
          <p:cNvPr id="160786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N-Alternator</a:t>
            </a:r>
            <a:endParaRPr lang="en-US" dirty="0"/>
          </a:p>
        </p:txBody>
      </p:sp>
      <p:sp>
        <p:nvSpPr>
          <p:cNvPr id="160789" name="Text Box 21"/>
          <p:cNvSpPr txBox="1">
            <a:spLocks noChangeArrowheads="1"/>
          </p:cNvSpPr>
          <p:nvPr/>
        </p:nvSpPr>
        <p:spPr bwMode="auto">
          <a:xfrm>
            <a:off x="3337560" y="32004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 dirty="0">
                <a:latin typeface="Times New Roman" pitchFamily="18" charset="0"/>
              </a:rPr>
              <a:t>a</a:t>
            </a:r>
          </a:p>
        </p:txBody>
      </p:sp>
      <p:sp>
        <p:nvSpPr>
          <p:cNvPr id="160790" name="Text Box 22"/>
          <p:cNvSpPr txBox="1">
            <a:spLocks noChangeArrowheads="1"/>
          </p:cNvSpPr>
          <p:nvPr/>
        </p:nvSpPr>
        <p:spPr bwMode="auto">
          <a:xfrm>
            <a:off x="3322320" y="402336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 dirty="0">
                <a:latin typeface="Times New Roman" pitchFamily="18" charset="0"/>
              </a:rPr>
              <a:t>b</a:t>
            </a:r>
          </a:p>
        </p:txBody>
      </p:sp>
      <p:sp>
        <p:nvSpPr>
          <p:cNvPr id="160795" name="Text Box 27"/>
          <p:cNvSpPr txBox="1">
            <a:spLocks noChangeArrowheads="1"/>
          </p:cNvSpPr>
          <p:nvPr/>
        </p:nvSpPr>
        <p:spPr bwMode="auto">
          <a:xfrm>
            <a:off x="3352800" y="48768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 dirty="0">
                <a:latin typeface="Times New Roman" pitchFamily="18" charset="0"/>
              </a:rPr>
              <a:t>c</a:t>
            </a:r>
          </a:p>
        </p:txBody>
      </p:sp>
      <p:grpSp>
        <p:nvGrpSpPr>
          <p:cNvPr id="2" name="Group 80"/>
          <p:cNvGrpSpPr/>
          <p:nvPr/>
        </p:nvGrpSpPr>
        <p:grpSpPr>
          <a:xfrm>
            <a:off x="3614738" y="3387725"/>
            <a:ext cx="1410017" cy="76200"/>
            <a:chOff x="3614738" y="3387725"/>
            <a:chExt cx="1410017" cy="76200"/>
          </a:xfrm>
        </p:grpSpPr>
        <p:sp>
          <p:nvSpPr>
            <p:cNvPr id="160788" name="Line 20"/>
            <p:cNvSpPr>
              <a:spLocks noChangeShapeType="1"/>
            </p:cNvSpPr>
            <p:nvPr/>
          </p:nvSpPr>
          <p:spPr bwMode="auto">
            <a:xfrm>
              <a:off x="3699193" y="3431540"/>
              <a:ext cx="1325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828" name="Oval 60"/>
            <p:cNvSpPr>
              <a:spLocks noChangeArrowheads="1"/>
            </p:cNvSpPr>
            <p:nvPr/>
          </p:nvSpPr>
          <p:spPr bwMode="auto">
            <a:xfrm>
              <a:off x="3614738" y="3387725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0829" name="Oval 61"/>
          <p:cNvSpPr>
            <a:spLocks noChangeArrowheads="1"/>
          </p:cNvSpPr>
          <p:nvPr/>
        </p:nvSpPr>
        <p:spPr bwMode="auto">
          <a:xfrm>
            <a:off x="5027295" y="5848964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3" name="Group 68"/>
          <p:cNvGrpSpPr/>
          <p:nvPr/>
        </p:nvGrpSpPr>
        <p:grpSpPr>
          <a:xfrm>
            <a:off x="4983480" y="3395642"/>
            <a:ext cx="137160" cy="848677"/>
            <a:chOff x="6583680" y="3558858"/>
            <a:chExt cx="137160" cy="848677"/>
          </a:xfrm>
        </p:grpSpPr>
        <p:sp>
          <p:nvSpPr>
            <p:cNvPr id="70" name="Line 25"/>
            <p:cNvSpPr>
              <a:spLocks noChangeShapeType="1"/>
            </p:cNvSpPr>
            <p:nvPr/>
          </p:nvSpPr>
          <p:spPr bwMode="auto">
            <a:xfrm>
              <a:off x="6652800" y="3621723"/>
              <a:ext cx="0" cy="785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Oval 55"/>
            <p:cNvSpPr>
              <a:spLocks noChangeArrowheads="1"/>
            </p:cNvSpPr>
            <p:nvPr/>
          </p:nvSpPr>
          <p:spPr bwMode="auto">
            <a:xfrm>
              <a:off x="6615430" y="3558858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6583680" y="3886200"/>
              <a:ext cx="137160" cy="2743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nl-NL" sz="3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4" name="Group 72"/>
          <p:cNvGrpSpPr/>
          <p:nvPr/>
        </p:nvGrpSpPr>
        <p:grpSpPr>
          <a:xfrm>
            <a:off x="4983480" y="4224010"/>
            <a:ext cx="137160" cy="848677"/>
            <a:chOff x="6583680" y="3558858"/>
            <a:chExt cx="137160" cy="848677"/>
          </a:xfrm>
        </p:grpSpPr>
        <p:sp>
          <p:nvSpPr>
            <p:cNvPr id="74" name="Line 25"/>
            <p:cNvSpPr>
              <a:spLocks noChangeShapeType="1"/>
            </p:cNvSpPr>
            <p:nvPr/>
          </p:nvSpPr>
          <p:spPr bwMode="auto">
            <a:xfrm>
              <a:off x="6652800" y="3621723"/>
              <a:ext cx="0" cy="785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Oval 55"/>
            <p:cNvSpPr>
              <a:spLocks noChangeArrowheads="1"/>
            </p:cNvSpPr>
            <p:nvPr/>
          </p:nvSpPr>
          <p:spPr bwMode="auto">
            <a:xfrm>
              <a:off x="6615430" y="3558858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6583680" y="3886200"/>
              <a:ext cx="137160" cy="27432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nl-NL" sz="36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6" name="Group 81"/>
          <p:cNvGrpSpPr/>
          <p:nvPr/>
        </p:nvGrpSpPr>
        <p:grpSpPr>
          <a:xfrm>
            <a:off x="3620146" y="4210685"/>
            <a:ext cx="1410017" cy="76200"/>
            <a:chOff x="3614738" y="3387725"/>
            <a:chExt cx="1410017" cy="76200"/>
          </a:xfrm>
        </p:grpSpPr>
        <p:sp>
          <p:nvSpPr>
            <p:cNvPr id="83" name="Line 20"/>
            <p:cNvSpPr>
              <a:spLocks noChangeShapeType="1"/>
            </p:cNvSpPr>
            <p:nvPr/>
          </p:nvSpPr>
          <p:spPr bwMode="auto">
            <a:xfrm>
              <a:off x="3699193" y="3431540"/>
              <a:ext cx="1325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4" name="Oval 60"/>
            <p:cNvSpPr>
              <a:spLocks noChangeArrowheads="1"/>
            </p:cNvSpPr>
            <p:nvPr/>
          </p:nvSpPr>
          <p:spPr bwMode="auto">
            <a:xfrm>
              <a:off x="3614738" y="3387725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7" name="Group 84"/>
          <p:cNvGrpSpPr/>
          <p:nvPr/>
        </p:nvGrpSpPr>
        <p:grpSpPr>
          <a:xfrm>
            <a:off x="3625554" y="5064125"/>
            <a:ext cx="1410017" cy="76200"/>
            <a:chOff x="3614738" y="3387725"/>
            <a:chExt cx="1410017" cy="76200"/>
          </a:xfrm>
        </p:grpSpPr>
        <p:sp>
          <p:nvSpPr>
            <p:cNvPr id="86" name="Line 20"/>
            <p:cNvSpPr>
              <a:spLocks noChangeShapeType="1"/>
            </p:cNvSpPr>
            <p:nvPr/>
          </p:nvSpPr>
          <p:spPr bwMode="auto">
            <a:xfrm>
              <a:off x="3699193" y="3431540"/>
              <a:ext cx="1325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7" name="Oval 60"/>
            <p:cNvSpPr>
              <a:spLocks noChangeArrowheads="1"/>
            </p:cNvSpPr>
            <p:nvPr/>
          </p:nvSpPr>
          <p:spPr bwMode="auto">
            <a:xfrm>
              <a:off x="3614738" y="3387725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87"/>
          <p:cNvGrpSpPr/>
          <p:nvPr/>
        </p:nvGrpSpPr>
        <p:grpSpPr>
          <a:xfrm>
            <a:off x="3625554" y="5841365"/>
            <a:ext cx="1410017" cy="76200"/>
            <a:chOff x="3614738" y="3387725"/>
            <a:chExt cx="1410017" cy="76200"/>
          </a:xfrm>
        </p:grpSpPr>
        <p:sp>
          <p:nvSpPr>
            <p:cNvPr id="89" name="Line 20"/>
            <p:cNvSpPr>
              <a:spLocks noChangeShapeType="1"/>
            </p:cNvSpPr>
            <p:nvPr/>
          </p:nvSpPr>
          <p:spPr bwMode="auto">
            <a:xfrm>
              <a:off x="3699193" y="3431540"/>
              <a:ext cx="1325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0" name="Oval 60"/>
            <p:cNvSpPr>
              <a:spLocks noChangeArrowheads="1"/>
            </p:cNvSpPr>
            <p:nvPr/>
          </p:nvSpPr>
          <p:spPr bwMode="auto">
            <a:xfrm>
              <a:off x="3614738" y="3387725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" name="Text Box 27"/>
          <p:cNvSpPr txBox="1">
            <a:spLocks noChangeArrowheads="1"/>
          </p:cNvSpPr>
          <p:nvPr/>
        </p:nvSpPr>
        <p:spPr bwMode="auto">
          <a:xfrm>
            <a:off x="3343067" y="5638800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 dirty="0" smtClean="0">
                <a:latin typeface="Times New Roman" pitchFamily="18" charset="0"/>
              </a:rPr>
              <a:t>d</a:t>
            </a:r>
            <a:endParaRPr kumimoji="0" lang="en-US" sz="2400" dirty="0">
              <a:latin typeface="Times New Roman" pitchFamily="18" charset="0"/>
            </a:endParaRPr>
          </a:p>
        </p:txBody>
      </p:sp>
      <p:sp>
        <p:nvSpPr>
          <p:cNvPr id="94" name="Text Box 27"/>
          <p:cNvSpPr txBox="1">
            <a:spLocks noChangeArrowheads="1"/>
          </p:cNvSpPr>
          <p:nvPr/>
        </p:nvSpPr>
        <p:spPr bwMode="auto">
          <a:xfrm>
            <a:off x="5058763" y="3200400"/>
            <a:ext cx="320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 dirty="0">
                <a:latin typeface="Times New Roman" pitchFamily="18" charset="0"/>
              </a:rPr>
              <a:t>z</a:t>
            </a:r>
          </a:p>
        </p:txBody>
      </p:sp>
      <p:cxnSp>
        <p:nvCxnSpPr>
          <p:cNvPr id="96" name="Straight Arrow Connector 95"/>
          <p:cNvCxnSpPr/>
          <p:nvPr/>
        </p:nvCxnSpPr>
        <p:spPr bwMode="auto">
          <a:xfrm rot="5400000">
            <a:off x="3531256" y="4389120"/>
            <a:ext cx="24384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16200000" flipV="1">
            <a:off x="3525848" y="4130040"/>
            <a:ext cx="24384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V="1">
            <a:off x="3541088" y="4968240"/>
            <a:ext cx="24384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16200000" flipV="1">
            <a:off x="3536664" y="5745480"/>
            <a:ext cx="24384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0" name="Straight Arrow Connector 99"/>
          <p:cNvCxnSpPr/>
          <p:nvPr/>
        </p:nvCxnSpPr>
        <p:spPr bwMode="auto">
          <a:xfrm rot="5400000">
            <a:off x="3541088" y="5257800"/>
            <a:ext cx="24384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1" name="Straight Arrow Connector 100"/>
          <p:cNvCxnSpPr/>
          <p:nvPr/>
        </p:nvCxnSpPr>
        <p:spPr bwMode="auto">
          <a:xfrm rot="5400000">
            <a:off x="3525848" y="3566160"/>
            <a:ext cx="24384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0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87" grpId="0" build="p" autoUpdateAnimBg="0"/>
      <p:bldP spid="1607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8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178800" cy="4171950"/>
          </a:xfrm>
        </p:spPr>
        <p:txBody>
          <a:bodyPr/>
          <a:lstStyle/>
          <a:p>
            <a:r>
              <a:rPr lang="en-US" sz="2800" dirty="0" smtClean="0"/>
              <a:t>We can use the alternator circuit to impose the protocol on the green and red producers of our example</a:t>
            </a:r>
          </a:p>
          <a:p>
            <a:pPr lvl="1"/>
            <a:r>
              <a:rPr lang="en-US" sz="2400" dirty="0" smtClean="0"/>
              <a:t>From outside</a:t>
            </a:r>
          </a:p>
          <a:p>
            <a:pPr lvl="1"/>
            <a:r>
              <a:rPr lang="en-US" sz="2400" dirty="0" smtClean="0"/>
              <a:t>Without their knowledge</a:t>
            </a:r>
            <a:endParaRPr lang="en-US" dirty="0"/>
          </a:p>
        </p:txBody>
      </p:sp>
      <p:sp>
        <p:nvSpPr>
          <p:cNvPr id="160786" name="Rectangle 18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dirty="0" smtClean="0"/>
              <a:t>Alternating Producers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3468816" y="4203505"/>
            <a:ext cx="2363366" cy="1667319"/>
            <a:chOff x="3468816" y="4462817"/>
            <a:chExt cx="2363366" cy="1667319"/>
          </a:xfrm>
        </p:grpSpPr>
        <p:sp>
          <p:nvSpPr>
            <p:cNvPr id="160788" name="Line 20"/>
            <p:cNvSpPr>
              <a:spLocks noChangeShapeType="1"/>
            </p:cNvSpPr>
            <p:nvPr/>
          </p:nvSpPr>
          <p:spPr bwMode="auto">
            <a:xfrm>
              <a:off x="3973513" y="4940300"/>
              <a:ext cx="13255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0791" name="Rectangle 23"/>
            <p:cNvSpPr>
              <a:spLocks noChangeArrowheads="1"/>
            </p:cNvSpPr>
            <p:nvPr/>
          </p:nvSpPr>
          <p:spPr bwMode="auto">
            <a:xfrm>
              <a:off x="4478338" y="5670550"/>
              <a:ext cx="304800" cy="76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0792" name="Line 24"/>
            <p:cNvSpPr>
              <a:spLocks noChangeShapeType="1"/>
            </p:cNvSpPr>
            <p:nvPr/>
          </p:nvSpPr>
          <p:spPr bwMode="auto">
            <a:xfrm>
              <a:off x="3946525" y="57150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0793" name="Line 25"/>
            <p:cNvSpPr>
              <a:spLocks noChangeShapeType="1"/>
            </p:cNvSpPr>
            <p:nvPr/>
          </p:nvSpPr>
          <p:spPr bwMode="auto">
            <a:xfrm>
              <a:off x="5335588" y="4932363"/>
              <a:ext cx="0" cy="785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0794" name="Line 26"/>
            <p:cNvSpPr>
              <a:spLocks noChangeShapeType="1"/>
            </p:cNvSpPr>
            <p:nvPr/>
          </p:nvSpPr>
          <p:spPr bwMode="auto">
            <a:xfrm>
              <a:off x="4800600" y="5715000"/>
              <a:ext cx="53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823" name="Oval 55"/>
            <p:cNvSpPr>
              <a:spLocks noChangeArrowheads="1"/>
            </p:cNvSpPr>
            <p:nvPr/>
          </p:nvSpPr>
          <p:spPr bwMode="auto">
            <a:xfrm>
              <a:off x="5289550" y="4884738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3948113" y="4968875"/>
              <a:ext cx="9525" cy="741363"/>
              <a:chOff x="4482" y="3035"/>
              <a:chExt cx="6" cy="467"/>
            </a:xfrm>
          </p:grpSpPr>
          <p:sp>
            <p:nvSpPr>
              <p:cNvPr id="160825" name="Line 57"/>
              <p:cNvSpPr>
                <a:spLocks noChangeShapeType="1"/>
              </p:cNvSpPr>
              <p:nvPr/>
            </p:nvSpPr>
            <p:spPr bwMode="auto">
              <a:xfrm flipH="1" flipV="1">
                <a:off x="4482" y="3364"/>
                <a:ext cx="5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26" name="Line 58"/>
              <p:cNvSpPr>
                <a:spLocks noChangeShapeType="1"/>
              </p:cNvSpPr>
              <p:nvPr/>
            </p:nvSpPr>
            <p:spPr bwMode="auto">
              <a:xfrm flipH="1">
                <a:off x="4483" y="3035"/>
                <a:ext cx="5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27" name="Line 59"/>
              <p:cNvSpPr>
                <a:spLocks noChangeShapeType="1"/>
              </p:cNvSpPr>
              <p:nvPr/>
            </p:nvSpPr>
            <p:spPr bwMode="auto">
              <a:xfrm>
                <a:off x="4484" y="3140"/>
                <a:ext cx="0" cy="2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0828" name="Oval 60"/>
            <p:cNvSpPr>
              <a:spLocks noChangeArrowheads="1"/>
            </p:cNvSpPr>
            <p:nvPr/>
          </p:nvSpPr>
          <p:spPr bwMode="auto">
            <a:xfrm>
              <a:off x="3919538" y="4911725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829" name="Oval 61"/>
            <p:cNvSpPr>
              <a:spLocks noChangeArrowheads="1"/>
            </p:cNvSpPr>
            <p:nvPr/>
          </p:nvSpPr>
          <p:spPr bwMode="auto">
            <a:xfrm>
              <a:off x="3914775" y="5676900"/>
              <a:ext cx="76200" cy="762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 bwMode="auto">
            <a:xfrm rot="2700000">
              <a:off x="3466544" y="4558351"/>
              <a:ext cx="559558" cy="368489"/>
            </a:xfrm>
            <a:prstGeom prst="rect">
              <a:avLst/>
            </a:prstGeom>
            <a:solidFill>
              <a:srgbClr val="33CC33"/>
            </a:solidFill>
            <a:ln w="9525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 rot="18900000" flipV="1">
              <a:off x="3468816" y="5761647"/>
              <a:ext cx="559558" cy="368489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 rot="18900000" flipV="1">
              <a:off x="5272624" y="4521951"/>
              <a:ext cx="559558" cy="368489"/>
            </a:xfrm>
            <a:prstGeom prst="rect">
              <a:avLst/>
            </a:prstGeom>
            <a:solidFill>
              <a:srgbClr val="0033CC"/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/>
          <a:p>
            <a:fld id="{DB5A7204-B5E5-4E1A-90F9-E425B112A2A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515" y="4157849"/>
            <a:ext cx="1314225" cy="5780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9538" y="4202396"/>
            <a:ext cx="1274400" cy="5780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538" y="5546950"/>
            <a:ext cx="1194750" cy="56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2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1909763" y="3956050"/>
            <a:ext cx="5105400" cy="15668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2667000" y="4168775"/>
            <a:ext cx="3810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3657600" y="4176713"/>
            <a:ext cx="3810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4648200" y="4160838"/>
            <a:ext cx="3810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5638800" y="4160838"/>
            <a:ext cx="381000" cy="228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1799" name="Line 7"/>
          <p:cNvSpPr>
            <a:spLocks noChangeShapeType="1"/>
          </p:cNvSpPr>
          <p:nvPr/>
        </p:nvSpPr>
        <p:spPr bwMode="auto">
          <a:xfrm>
            <a:off x="6629400" y="4271963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1800" name="Line 8"/>
          <p:cNvSpPr>
            <a:spLocks noChangeShapeType="1"/>
          </p:cNvSpPr>
          <p:nvPr/>
        </p:nvSpPr>
        <p:spPr bwMode="auto">
          <a:xfrm flipH="1">
            <a:off x="2286000" y="5038725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1801" name="Line 9"/>
          <p:cNvSpPr>
            <a:spLocks noChangeShapeType="1"/>
          </p:cNvSpPr>
          <p:nvPr/>
        </p:nvSpPr>
        <p:spPr bwMode="auto">
          <a:xfrm flipV="1">
            <a:off x="2286000" y="42799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1802" name="Line 10"/>
          <p:cNvSpPr>
            <a:spLocks noChangeShapeType="1"/>
          </p:cNvSpPr>
          <p:nvPr/>
        </p:nvSpPr>
        <p:spPr bwMode="auto">
          <a:xfrm>
            <a:off x="2286000" y="42894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1803" name="Text Box 11"/>
          <p:cNvSpPr txBox="1">
            <a:spLocks noChangeArrowheads="1"/>
          </p:cNvSpPr>
          <p:nvPr/>
        </p:nvSpPr>
        <p:spPr bwMode="auto">
          <a:xfrm>
            <a:off x="2762250" y="4197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endParaRPr kumimoji="0" lang="en-US" sz="2400">
              <a:latin typeface="Times New Roman" pitchFamily="18" charset="0"/>
            </a:endParaRPr>
          </a:p>
        </p:txBody>
      </p:sp>
      <p:sp>
        <p:nvSpPr>
          <p:cNvPr id="161804" name="Text Box 12"/>
          <p:cNvSpPr txBox="1">
            <a:spLocks noChangeArrowheads="1"/>
          </p:cNvSpPr>
          <p:nvPr/>
        </p:nvSpPr>
        <p:spPr bwMode="auto">
          <a:xfrm>
            <a:off x="2889250" y="3165475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latin typeface="Times New Roman" pitchFamily="18" charset="0"/>
              </a:rPr>
              <a:t>a</a:t>
            </a:r>
          </a:p>
        </p:txBody>
      </p:sp>
      <p:sp>
        <p:nvSpPr>
          <p:cNvPr id="161805" name="Text Box 13"/>
          <p:cNvSpPr txBox="1">
            <a:spLocks noChangeArrowheads="1"/>
          </p:cNvSpPr>
          <p:nvPr/>
        </p:nvSpPr>
        <p:spPr bwMode="auto">
          <a:xfrm>
            <a:off x="3946525" y="3165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latin typeface="Times New Roman" pitchFamily="18" charset="0"/>
              </a:rPr>
              <a:t>b</a:t>
            </a:r>
          </a:p>
        </p:txBody>
      </p:sp>
      <p:sp>
        <p:nvSpPr>
          <p:cNvPr id="161806" name="Text Box 14"/>
          <p:cNvSpPr txBox="1">
            <a:spLocks noChangeArrowheads="1"/>
          </p:cNvSpPr>
          <p:nvPr/>
        </p:nvSpPr>
        <p:spPr bwMode="auto">
          <a:xfrm>
            <a:off x="4953000" y="3124200"/>
            <a:ext cx="319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latin typeface="Times New Roman" pitchFamily="18" charset="0"/>
              </a:rPr>
              <a:t>c</a:t>
            </a:r>
          </a:p>
        </p:txBody>
      </p:sp>
      <p:sp>
        <p:nvSpPr>
          <p:cNvPr id="161807" name="Text Box 15"/>
          <p:cNvSpPr txBox="1">
            <a:spLocks noChangeArrowheads="1"/>
          </p:cNvSpPr>
          <p:nvPr/>
        </p:nvSpPr>
        <p:spPr bwMode="auto">
          <a:xfrm>
            <a:off x="6019800" y="32004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latin typeface="Times New Roman" pitchFamily="18" charset="0"/>
              </a:rPr>
              <a:t>d</a:t>
            </a:r>
          </a:p>
        </p:txBody>
      </p:sp>
      <p:sp>
        <p:nvSpPr>
          <p:cNvPr id="16180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Sequencer </a:t>
            </a:r>
          </a:p>
        </p:txBody>
      </p:sp>
      <p:sp>
        <p:nvSpPr>
          <p:cNvPr id="16180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178800" cy="4171950"/>
          </a:xfrm>
        </p:spPr>
        <p:txBody>
          <a:bodyPr/>
          <a:lstStyle/>
          <a:p>
            <a:r>
              <a:rPr lang="en-US"/>
              <a:t>Writes to a, b, c, and d will succeed cyclically and in that order.</a:t>
            </a:r>
          </a:p>
        </p:txBody>
      </p:sp>
      <p:sp>
        <p:nvSpPr>
          <p:cNvPr id="161810" name="Text Box 18"/>
          <p:cNvSpPr txBox="1">
            <a:spLocks noChangeArrowheads="1"/>
          </p:cNvSpPr>
          <p:nvPr/>
        </p:nvSpPr>
        <p:spPr bwMode="auto">
          <a:xfrm>
            <a:off x="2711450" y="40243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solidFill>
                  <a:srgbClr val="0000FF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161812" name="Text Box 20"/>
          <p:cNvSpPr txBox="1">
            <a:spLocks noChangeArrowheads="1"/>
          </p:cNvSpPr>
          <p:nvPr/>
        </p:nvSpPr>
        <p:spPr bwMode="auto">
          <a:xfrm>
            <a:off x="4133850" y="302577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solidFill>
                  <a:srgbClr val="0000FF"/>
                </a:solidFill>
                <a:latin typeface="Times New Roman" pitchFamily="18" charset="0"/>
              </a:rPr>
              <a:t>!1</a:t>
            </a:r>
          </a:p>
        </p:txBody>
      </p:sp>
      <p:sp>
        <p:nvSpPr>
          <p:cNvPr id="161817" name="Text Box 25"/>
          <p:cNvSpPr txBox="1">
            <a:spLocks noChangeArrowheads="1"/>
          </p:cNvSpPr>
          <p:nvPr/>
        </p:nvSpPr>
        <p:spPr bwMode="auto">
          <a:xfrm>
            <a:off x="6191250" y="303371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solidFill>
                  <a:srgbClr val="0000FF"/>
                </a:solidFill>
                <a:latin typeface="Times New Roman" pitchFamily="18" charset="0"/>
              </a:rPr>
              <a:t>!2</a:t>
            </a:r>
          </a:p>
        </p:txBody>
      </p:sp>
      <p:sp>
        <p:nvSpPr>
          <p:cNvPr id="161820" name="Text Box 28"/>
          <p:cNvSpPr txBox="1">
            <a:spLocks noChangeArrowheads="1"/>
          </p:cNvSpPr>
          <p:nvPr/>
        </p:nvSpPr>
        <p:spPr bwMode="auto">
          <a:xfrm>
            <a:off x="3143250" y="302577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solidFill>
                  <a:srgbClr val="0000FF"/>
                </a:solidFill>
                <a:latin typeface="Times New Roman" pitchFamily="18" charset="0"/>
              </a:rPr>
              <a:t>!3</a:t>
            </a:r>
          </a:p>
        </p:txBody>
      </p:sp>
      <p:sp>
        <p:nvSpPr>
          <p:cNvPr id="161824" name="Text Box 32"/>
          <p:cNvSpPr txBox="1">
            <a:spLocks noChangeArrowheads="1"/>
          </p:cNvSpPr>
          <p:nvPr/>
        </p:nvSpPr>
        <p:spPr bwMode="auto">
          <a:xfrm>
            <a:off x="3702050" y="4024313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solidFill>
                  <a:srgbClr val="0000FF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161828" name="Text Box 36"/>
          <p:cNvSpPr txBox="1">
            <a:spLocks noChangeArrowheads="1"/>
          </p:cNvSpPr>
          <p:nvPr/>
        </p:nvSpPr>
        <p:spPr bwMode="auto">
          <a:xfrm>
            <a:off x="4692650" y="40163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solidFill>
                  <a:srgbClr val="0000FF"/>
                </a:solidFill>
                <a:latin typeface="Times New Roman" pitchFamily="18" charset="0"/>
              </a:rPr>
              <a:t>o</a:t>
            </a:r>
          </a:p>
        </p:txBody>
      </p:sp>
      <p:sp>
        <p:nvSpPr>
          <p:cNvPr id="161832" name="Text Box 40"/>
          <p:cNvSpPr txBox="1">
            <a:spLocks noChangeArrowheads="1"/>
          </p:cNvSpPr>
          <p:nvPr/>
        </p:nvSpPr>
        <p:spPr bwMode="auto">
          <a:xfrm>
            <a:off x="5124450" y="302577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solidFill>
                  <a:srgbClr val="0000FF"/>
                </a:solidFill>
                <a:latin typeface="Times New Roman" pitchFamily="18" charset="0"/>
              </a:rPr>
              <a:t>!4</a:t>
            </a:r>
          </a:p>
        </p:txBody>
      </p:sp>
      <p:sp>
        <p:nvSpPr>
          <p:cNvPr id="161835" name="Text Box 43"/>
          <p:cNvSpPr txBox="1">
            <a:spLocks noChangeArrowheads="1"/>
          </p:cNvSpPr>
          <p:nvPr/>
        </p:nvSpPr>
        <p:spPr bwMode="auto">
          <a:xfrm>
            <a:off x="5683250" y="40163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kumimoji="0" lang="en-US" sz="2400">
                <a:solidFill>
                  <a:srgbClr val="0000FF"/>
                </a:solidFill>
                <a:latin typeface="Times New Roman" pitchFamily="18" charset="0"/>
              </a:rPr>
              <a:t>o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3052763" y="3413125"/>
            <a:ext cx="604837" cy="915988"/>
            <a:chOff x="1923" y="2150"/>
            <a:chExt cx="381" cy="577"/>
          </a:xfrm>
        </p:grpSpPr>
        <p:sp>
          <p:nvSpPr>
            <p:cNvPr id="161839" name="Oval 47"/>
            <p:cNvSpPr>
              <a:spLocks noChangeArrowheads="1"/>
            </p:cNvSpPr>
            <p:nvPr/>
          </p:nvSpPr>
          <p:spPr bwMode="auto">
            <a:xfrm>
              <a:off x="2075" y="2681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2077" y="2150"/>
              <a:ext cx="48" cy="372"/>
              <a:chOff x="4462" y="3020"/>
              <a:chExt cx="48" cy="372"/>
            </a:xfrm>
          </p:grpSpPr>
          <p:sp>
            <p:nvSpPr>
              <p:cNvPr id="161841" name="Line 49"/>
              <p:cNvSpPr>
                <a:spLocks noChangeShapeType="1"/>
              </p:cNvSpPr>
              <p:nvPr/>
            </p:nvSpPr>
            <p:spPr bwMode="auto">
              <a:xfrm flipH="1" flipV="1">
                <a:off x="4482" y="3239"/>
                <a:ext cx="5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42" name="Line 50"/>
              <p:cNvSpPr>
                <a:spLocks noChangeShapeType="1"/>
              </p:cNvSpPr>
              <p:nvPr/>
            </p:nvSpPr>
            <p:spPr bwMode="auto">
              <a:xfrm flipH="1">
                <a:off x="4483" y="3035"/>
                <a:ext cx="5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43" name="Line 51"/>
              <p:cNvSpPr>
                <a:spLocks noChangeShapeType="1"/>
              </p:cNvSpPr>
              <p:nvPr/>
            </p:nvSpPr>
            <p:spPr bwMode="auto">
              <a:xfrm>
                <a:off x="4484" y="3140"/>
                <a:ext cx="0" cy="1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44" name="Oval 52"/>
              <p:cNvSpPr>
                <a:spLocks noChangeArrowheads="1"/>
              </p:cNvSpPr>
              <p:nvPr/>
            </p:nvSpPr>
            <p:spPr bwMode="auto">
              <a:xfrm>
                <a:off x="4465" y="3020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45" name="Oval 53"/>
              <p:cNvSpPr>
                <a:spLocks noChangeArrowheads="1"/>
              </p:cNvSpPr>
              <p:nvPr/>
            </p:nvSpPr>
            <p:spPr bwMode="auto">
              <a:xfrm>
                <a:off x="4462" y="3346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1846" name="Line 54"/>
            <p:cNvSpPr>
              <a:spLocks noChangeShapeType="1"/>
            </p:cNvSpPr>
            <p:nvPr/>
          </p:nvSpPr>
          <p:spPr bwMode="auto">
            <a:xfrm>
              <a:off x="2098" y="2700"/>
              <a:ext cx="2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847" name="Line 55"/>
            <p:cNvSpPr>
              <a:spLocks noChangeShapeType="1"/>
            </p:cNvSpPr>
            <p:nvPr/>
          </p:nvSpPr>
          <p:spPr bwMode="auto">
            <a:xfrm>
              <a:off x="1923" y="2700"/>
              <a:ext cx="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848" name="Line 56"/>
            <p:cNvSpPr>
              <a:spLocks noChangeShapeType="1"/>
            </p:cNvSpPr>
            <p:nvPr/>
          </p:nvSpPr>
          <p:spPr bwMode="auto">
            <a:xfrm flipV="1">
              <a:off x="2098" y="2510"/>
              <a:ext cx="0" cy="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4040188" y="3416300"/>
            <a:ext cx="604837" cy="915988"/>
            <a:chOff x="2020" y="3037"/>
            <a:chExt cx="381" cy="577"/>
          </a:xfrm>
        </p:grpSpPr>
        <p:sp>
          <p:nvSpPr>
            <p:cNvPr id="161850" name="Oval 58"/>
            <p:cNvSpPr>
              <a:spLocks noChangeArrowheads="1"/>
            </p:cNvSpPr>
            <p:nvPr/>
          </p:nvSpPr>
          <p:spPr bwMode="auto">
            <a:xfrm>
              <a:off x="2172" y="3568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59"/>
            <p:cNvGrpSpPr>
              <a:grpSpLocks/>
            </p:cNvGrpSpPr>
            <p:nvPr/>
          </p:nvGrpSpPr>
          <p:grpSpPr bwMode="auto">
            <a:xfrm>
              <a:off x="2174" y="3037"/>
              <a:ext cx="48" cy="372"/>
              <a:chOff x="4462" y="3020"/>
              <a:chExt cx="48" cy="372"/>
            </a:xfrm>
          </p:grpSpPr>
          <p:sp>
            <p:nvSpPr>
              <p:cNvPr id="161852" name="Line 60"/>
              <p:cNvSpPr>
                <a:spLocks noChangeShapeType="1"/>
              </p:cNvSpPr>
              <p:nvPr/>
            </p:nvSpPr>
            <p:spPr bwMode="auto">
              <a:xfrm flipH="1" flipV="1">
                <a:off x="4482" y="3239"/>
                <a:ext cx="5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53" name="Line 61"/>
              <p:cNvSpPr>
                <a:spLocks noChangeShapeType="1"/>
              </p:cNvSpPr>
              <p:nvPr/>
            </p:nvSpPr>
            <p:spPr bwMode="auto">
              <a:xfrm flipH="1">
                <a:off x="4483" y="3035"/>
                <a:ext cx="5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54" name="Line 62"/>
              <p:cNvSpPr>
                <a:spLocks noChangeShapeType="1"/>
              </p:cNvSpPr>
              <p:nvPr/>
            </p:nvSpPr>
            <p:spPr bwMode="auto">
              <a:xfrm>
                <a:off x="4484" y="3140"/>
                <a:ext cx="0" cy="1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55" name="Oval 63"/>
              <p:cNvSpPr>
                <a:spLocks noChangeArrowheads="1"/>
              </p:cNvSpPr>
              <p:nvPr/>
            </p:nvSpPr>
            <p:spPr bwMode="auto">
              <a:xfrm>
                <a:off x="4465" y="3020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56" name="Oval 64"/>
              <p:cNvSpPr>
                <a:spLocks noChangeArrowheads="1"/>
              </p:cNvSpPr>
              <p:nvPr/>
            </p:nvSpPr>
            <p:spPr bwMode="auto">
              <a:xfrm>
                <a:off x="4462" y="3346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1857" name="Line 65"/>
            <p:cNvSpPr>
              <a:spLocks noChangeShapeType="1"/>
            </p:cNvSpPr>
            <p:nvPr/>
          </p:nvSpPr>
          <p:spPr bwMode="auto">
            <a:xfrm>
              <a:off x="2195" y="3587"/>
              <a:ext cx="2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858" name="Line 66"/>
            <p:cNvSpPr>
              <a:spLocks noChangeShapeType="1"/>
            </p:cNvSpPr>
            <p:nvPr/>
          </p:nvSpPr>
          <p:spPr bwMode="auto">
            <a:xfrm>
              <a:off x="2020" y="3587"/>
              <a:ext cx="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859" name="Line 67"/>
            <p:cNvSpPr>
              <a:spLocks noChangeShapeType="1"/>
            </p:cNvSpPr>
            <p:nvPr/>
          </p:nvSpPr>
          <p:spPr bwMode="auto">
            <a:xfrm flipV="1">
              <a:off x="2195" y="3397"/>
              <a:ext cx="0" cy="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5035550" y="3411538"/>
            <a:ext cx="604838" cy="915987"/>
            <a:chOff x="2020" y="3037"/>
            <a:chExt cx="381" cy="577"/>
          </a:xfrm>
        </p:grpSpPr>
        <p:sp>
          <p:nvSpPr>
            <p:cNvPr id="161861" name="Oval 69"/>
            <p:cNvSpPr>
              <a:spLocks noChangeArrowheads="1"/>
            </p:cNvSpPr>
            <p:nvPr/>
          </p:nvSpPr>
          <p:spPr bwMode="auto">
            <a:xfrm>
              <a:off x="2172" y="3568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70"/>
            <p:cNvGrpSpPr>
              <a:grpSpLocks/>
            </p:cNvGrpSpPr>
            <p:nvPr/>
          </p:nvGrpSpPr>
          <p:grpSpPr bwMode="auto">
            <a:xfrm>
              <a:off x="2174" y="3037"/>
              <a:ext cx="48" cy="372"/>
              <a:chOff x="4462" y="3020"/>
              <a:chExt cx="48" cy="372"/>
            </a:xfrm>
          </p:grpSpPr>
          <p:sp>
            <p:nvSpPr>
              <p:cNvPr id="161863" name="Line 71"/>
              <p:cNvSpPr>
                <a:spLocks noChangeShapeType="1"/>
              </p:cNvSpPr>
              <p:nvPr/>
            </p:nvSpPr>
            <p:spPr bwMode="auto">
              <a:xfrm flipH="1" flipV="1">
                <a:off x="4482" y="3239"/>
                <a:ext cx="5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64" name="Line 72"/>
              <p:cNvSpPr>
                <a:spLocks noChangeShapeType="1"/>
              </p:cNvSpPr>
              <p:nvPr/>
            </p:nvSpPr>
            <p:spPr bwMode="auto">
              <a:xfrm flipH="1">
                <a:off x="4483" y="3035"/>
                <a:ext cx="5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65" name="Line 73"/>
              <p:cNvSpPr>
                <a:spLocks noChangeShapeType="1"/>
              </p:cNvSpPr>
              <p:nvPr/>
            </p:nvSpPr>
            <p:spPr bwMode="auto">
              <a:xfrm>
                <a:off x="4484" y="3140"/>
                <a:ext cx="0" cy="1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66" name="Oval 74"/>
              <p:cNvSpPr>
                <a:spLocks noChangeArrowheads="1"/>
              </p:cNvSpPr>
              <p:nvPr/>
            </p:nvSpPr>
            <p:spPr bwMode="auto">
              <a:xfrm>
                <a:off x="4465" y="3020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67" name="Oval 75"/>
              <p:cNvSpPr>
                <a:spLocks noChangeArrowheads="1"/>
              </p:cNvSpPr>
              <p:nvPr/>
            </p:nvSpPr>
            <p:spPr bwMode="auto">
              <a:xfrm>
                <a:off x="4462" y="3346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1868" name="Line 76"/>
            <p:cNvSpPr>
              <a:spLocks noChangeShapeType="1"/>
            </p:cNvSpPr>
            <p:nvPr/>
          </p:nvSpPr>
          <p:spPr bwMode="auto">
            <a:xfrm>
              <a:off x="2195" y="3587"/>
              <a:ext cx="2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869" name="Line 77"/>
            <p:cNvSpPr>
              <a:spLocks noChangeShapeType="1"/>
            </p:cNvSpPr>
            <p:nvPr/>
          </p:nvSpPr>
          <p:spPr bwMode="auto">
            <a:xfrm>
              <a:off x="2020" y="3587"/>
              <a:ext cx="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870" name="Line 78"/>
            <p:cNvSpPr>
              <a:spLocks noChangeShapeType="1"/>
            </p:cNvSpPr>
            <p:nvPr/>
          </p:nvSpPr>
          <p:spPr bwMode="auto">
            <a:xfrm flipV="1">
              <a:off x="2195" y="3397"/>
              <a:ext cx="0" cy="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9"/>
          <p:cNvGrpSpPr>
            <a:grpSpLocks/>
          </p:cNvGrpSpPr>
          <p:nvPr/>
        </p:nvGrpSpPr>
        <p:grpSpPr bwMode="auto">
          <a:xfrm>
            <a:off x="6022975" y="3406775"/>
            <a:ext cx="604838" cy="915988"/>
            <a:chOff x="2020" y="3037"/>
            <a:chExt cx="381" cy="577"/>
          </a:xfrm>
        </p:grpSpPr>
        <p:sp>
          <p:nvSpPr>
            <p:cNvPr id="161872" name="Oval 80"/>
            <p:cNvSpPr>
              <a:spLocks noChangeArrowheads="1"/>
            </p:cNvSpPr>
            <p:nvPr/>
          </p:nvSpPr>
          <p:spPr bwMode="auto">
            <a:xfrm>
              <a:off x="2172" y="3568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" name="Group 81"/>
            <p:cNvGrpSpPr>
              <a:grpSpLocks/>
            </p:cNvGrpSpPr>
            <p:nvPr/>
          </p:nvGrpSpPr>
          <p:grpSpPr bwMode="auto">
            <a:xfrm>
              <a:off x="2174" y="3037"/>
              <a:ext cx="48" cy="372"/>
              <a:chOff x="4462" y="3020"/>
              <a:chExt cx="48" cy="372"/>
            </a:xfrm>
          </p:grpSpPr>
          <p:sp>
            <p:nvSpPr>
              <p:cNvPr id="161874" name="Line 82"/>
              <p:cNvSpPr>
                <a:spLocks noChangeShapeType="1"/>
              </p:cNvSpPr>
              <p:nvPr/>
            </p:nvSpPr>
            <p:spPr bwMode="auto">
              <a:xfrm flipH="1" flipV="1">
                <a:off x="4482" y="3239"/>
                <a:ext cx="5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75" name="Line 83"/>
              <p:cNvSpPr>
                <a:spLocks noChangeShapeType="1"/>
              </p:cNvSpPr>
              <p:nvPr/>
            </p:nvSpPr>
            <p:spPr bwMode="auto">
              <a:xfrm flipH="1">
                <a:off x="4483" y="3035"/>
                <a:ext cx="5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76" name="Line 84"/>
              <p:cNvSpPr>
                <a:spLocks noChangeShapeType="1"/>
              </p:cNvSpPr>
              <p:nvPr/>
            </p:nvSpPr>
            <p:spPr bwMode="auto">
              <a:xfrm>
                <a:off x="4484" y="3140"/>
                <a:ext cx="0" cy="1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77" name="Oval 85"/>
              <p:cNvSpPr>
                <a:spLocks noChangeArrowheads="1"/>
              </p:cNvSpPr>
              <p:nvPr/>
            </p:nvSpPr>
            <p:spPr bwMode="auto">
              <a:xfrm>
                <a:off x="4465" y="3020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1878" name="Oval 86"/>
              <p:cNvSpPr>
                <a:spLocks noChangeArrowheads="1"/>
              </p:cNvSpPr>
              <p:nvPr/>
            </p:nvSpPr>
            <p:spPr bwMode="auto">
              <a:xfrm>
                <a:off x="4462" y="3346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1879" name="Line 87"/>
            <p:cNvSpPr>
              <a:spLocks noChangeShapeType="1"/>
            </p:cNvSpPr>
            <p:nvPr/>
          </p:nvSpPr>
          <p:spPr bwMode="auto">
            <a:xfrm>
              <a:off x="2195" y="3587"/>
              <a:ext cx="2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880" name="Line 88"/>
            <p:cNvSpPr>
              <a:spLocks noChangeShapeType="1"/>
            </p:cNvSpPr>
            <p:nvPr/>
          </p:nvSpPr>
          <p:spPr bwMode="auto">
            <a:xfrm>
              <a:off x="2020" y="3587"/>
              <a:ext cx="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1881" name="Line 89"/>
            <p:cNvSpPr>
              <a:spLocks noChangeShapeType="1"/>
            </p:cNvSpPr>
            <p:nvPr/>
          </p:nvSpPr>
          <p:spPr bwMode="auto">
            <a:xfrm flipV="1">
              <a:off x="2195" y="3397"/>
              <a:ext cx="0" cy="1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" name="Date Placeholder 7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1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1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1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18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8" grpId="0"/>
      <p:bldP spid="161810" grpId="0"/>
      <p:bldP spid="161810" grpId="1"/>
      <p:bldP spid="161812" grpId="0"/>
      <p:bldP spid="161812" grpId="1"/>
      <p:bldP spid="161817" grpId="0"/>
      <p:bldP spid="161817" grpId="1"/>
      <p:bldP spid="161820" grpId="0"/>
      <p:bldP spid="161820" grpId="1"/>
      <p:bldP spid="161824" grpId="0"/>
      <p:bldP spid="161824" grpId="1"/>
      <p:bldP spid="161828" grpId="0"/>
      <p:bldP spid="161828" grpId="1"/>
      <p:bldP spid="161832" grpId="0"/>
      <p:bldP spid="161832" grpId="1"/>
      <p:bldP spid="161835" grpId="0"/>
      <p:bldP spid="16183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Sequenced Producers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A two-port sequencer and a few channels form the connector we need to compose and exogenously coordinate the green/red producers/consumer system.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2660981" y="3781846"/>
            <a:ext cx="3919538" cy="2232032"/>
            <a:chOff x="2701925" y="4095750"/>
            <a:chExt cx="3919538" cy="2232032"/>
          </a:xfrm>
        </p:grpSpPr>
        <p:sp>
          <p:nvSpPr>
            <p:cNvPr id="38922" name="AutoShape 7"/>
            <p:cNvSpPr>
              <a:spLocks noChangeArrowheads="1"/>
            </p:cNvSpPr>
            <p:nvPr/>
          </p:nvSpPr>
          <p:spPr bwMode="auto">
            <a:xfrm>
              <a:off x="2722563" y="4095750"/>
              <a:ext cx="609600" cy="381000"/>
            </a:xfrm>
            <a:prstGeom prst="flowChartProcess">
              <a:avLst/>
            </a:prstGeom>
            <a:solidFill>
              <a:srgbClr val="FF0000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sz="1400" dirty="0">
                <a:latin typeface="Times New Roman" pitchFamily="18" charset="0"/>
              </a:endParaRPr>
            </a:p>
          </p:txBody>
        </p:sp>
        <p:sp>
          <p:nvSpPr>
            <p:cNvPr id="38923" name="Oval 8"/>
            <p:cNvSpPr>
              <a:spLocks noChangeArrowheads="1"/>
            </p:cNvSpPr>
            <p:nvPr/>
          </p:nvSpPr>
          <p:spPr bwMode="auto">
            <a:xfrm>
              <a:off x="3292475" y="4254500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" name="Oval 9"/>
            <p:cNvSpPr>
              <a:spLocks noChangeArrowheads="1"/>
            </p:cNvSpPr>
            <p:nvPr/>
          </p:nvSpPr>
          <p:spPr bwMode="auto">
            <a:xfrm>
              <a:off x="4597400" y="5678488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6" name="AutoShape 14"/>
            <p:cNvSpPr>
              <a:spLocks noChangeArrowheads="1"/>
            </p:cNvSpPr>
            <p:nvPr/>
          </p:nvSpPr>
          <p:spPr bwMode="auto">
            <a:xfrm>
              <a:off x="2701925" y="4797425"/>
              <a:ext cx="609600" cy="381000"/>
            </a:xfrm>
            <a:prstGeom prst="flowChartProcess">
              <a:avLst/>
            </a:prstGeom>
            <a:solidFill>
              <a:srgbClr val="33CC33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sz="1400" dirty="0">
                <a:latin typeface="Times New Roman" pitchFamily="18" charset="0"/>
              </a:endParaRPr>
            </a:p>
          </p:txBody>
        </p:sp>
        <p:sp>
          <p:nvSpPr>
            <p:cNvPr id="38927" name="Oval 15"/>
            <p:cNvSpPr>
              <a:spLocks noChangeArrowheads="1"/>
            </p:cNvSpPr>
            <p:nvPr/>
          </p:nvSpPr>
          <p:spPr bwMode="auto">
            <a:xfrm>
              <a:off x="3271838" y="4956175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28" name="Oval 16"/>
            <p:cNvSpPr>
              <a:spLocks noChangeArrowheads="1"/>
            </p:cNvSpPr>
            <p:nvPr/>
          </p:nvSpPr>
          <p:spPr bwMode="auto">
            <a:xfrm>
              <a:off x="4600575" y="4959350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Line 17"/>
            <p:cNvSpPr>
              <a:spLocks noChangeShapeType="1"/>
            </p:cNvSpPr>
            <p:nvPr/>
          </p:nvSpPr>
          <p:spPr bwMode="auto">
            <a:xfrm flipH="1">
              <a:off x="5065713" y="4291013"/>
              <a:ext cx="4445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1" name="Oval 19"/>
            <p:cNvSpPr>
              <a:spLocks noChangeArrowheads="1"/>
            </p:cNvSpPr>
            <p:nvPr/>
          </p:nvSpPr>
          <p:spPr bwMode="auto">
            <a:xfrm>
              <a:off x="5037138" y="4252913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5481638" y="4098928"/>
              <a:ext cx="1139825" cy="381001"/>
              <a:chOff x="3738" y="2302"/>
              <a:chExt cx="718" cy="240"/>
            </a:xfrm>
            <a:solidFill>
              <a:srgbClr val="0033CC"/>
            </a:solidFill>
          </p:grpSpPr>
          <p:sp>
            <p:nvSpPr>
              <p:cNvPr id="38945" name="AutoShape 21"/>
              <p:cNvSpPr>
                <a:spLocks noChangeArrowheads="1"/>
              </p:cNvSpPr>
              <p:nvPr/>
            </p:nvSpPr>
            <p:spPr bwMode="auto">
              <a:xfrm>
                <a:off x="4072" y="2302"/>
                <a:ext cx="384" cy="240"/>
              </a:xfrm>
              <a:prstGeom prst="flowChartProcess">
                <a:avLst/>
              </a:prstGeom>
              <a:grpFill/>
              <a:ln w="9525">
                <a:solidFill>
                  <a:srgbClr val="3399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kumimoji="0" lang="en-US" sz="1400" dirty="0">
                  <a:latin typeface="Times New Roman" pitchFamily="18" charset="0"/>
                </a:endParaRPr>
              </a:p>
            </p:txBody>
          </p:sp>
          <p:sp>
            <p:nvSpPr>
              <p:cNvPr id="38946" name="Line 22"/>
              <p:cNvSpPr>
                <a:spLocks noChangeShapeType="1"/>
              </p:cNvSpPr>
              <p:nvPr/>
            </p:nvSpPr>
            <p:spPr bwMode="auto">
              <a:xfrm flipH="1">
                <a:off x="3788" y="2420"/>
                <a:ext cx="280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7" name="Oval 23"/>
              <p:cNvSpPr>
                <a:spLocks noChangeArrowheads="1"/>
              </p:cNvSpPr>
              <p:nvPr/>
            </p:nvSpPr>
            <p:spPr bwMode="auto">
              <a:xfrm>
                <a:off x="4048" y="2399"/>
                <a:ext cx="45" cy="4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8" name="Oval 24"/>
              <p:cNvSpPr>
                <a:spLocks noChangeArrowheads="1"/>
              </p:cNvSpPr>
              <p:nvPr/>
            </p:nvSpPr>
            <p:spPr bwMode="auto">
              <a:xfrm>
                <a:off x="3738" y="2399"/>
                <a:ext cx="45" cy="46"/>
              </a:xfrm>
              <a:prstGeom prst="ellipse">
                <a:avLst/>
              </a:prstGeom>
              <a:grp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4230688" y="5710244"/>
              <a:ext cx="1227138" cy="617538"/>
              <a:chOff x="2665" y="3127"/>
              <a:chExt cx="773" cy="389"/>
            </a:xfrm>
          </p:grpSpPr>
          <p:sp>
            <p:nvSpPr>
              <p:cNvPr id="38943" name="Rectangle 26"/>
              <p:cNvSpPr>
                <a:spLocks noChangeArrowheads="1"/>
              </p:cNvSpPr>
              <p:nvPr/>
            </p:nvSpPr>
            <p:spPr bwMode="auto">
              <a:xfrm>
                <a:off x="2665" y="3127"/>
                <a:ext cx="773" cy="389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4" name="Text Box 27"/>
              <p:cNvSpPr txBox="1">
                <a:spLocks noChangeArrowheads="1"/>
              </p:cNvSpPr>
              <p:nvPr/>
            </p:nvSpPr>
            <p:spPr bwMode="auto">
              <a:xfrm>
                <a:off x="2733" y="3219"/>
                <a:ext cx="63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Monotype Sorts" pitchFamily="2" charset="2"/>
                  <a:buNone/>
                </a:pPr>
                <a:r>
                  <a:rPr lang="en-US" sz="1400"/>
                  <a:t>Sequencer</a:t>
                </a:r>
              </a:p>
            </p:txBody>
          </p:sp>
        </p:grpSp>
        <p:sp>
          <p:nvSpPr>
            <p:cNvPr id="38934" name="Oval 28"/>
            <p:cNvSpPr>
              <a:spLocks noChangeArrowheads="1"/>
            </p:cNvSpPr>
            <p:nvPr/>
          </p:nvSpPr>
          <p:spPr bwMode="auto">
            <a:xfrm>
              <a:off x="5037138" y="5673725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5" name="Line 29"/>
            <p:cNvSpPr>
              <a:spLocks noChangeShapeType="1"/>
            </p:cNvSpPr>
            <p:nvPr/>
          </p:nvSpPr>
          <p:spPr bwMode="auto">
            <a:xfrm>
              <a:off x="4632325" y="4991100"/>
              <a:ext cx="8794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6" name="Line 30"/>
            <p:cNvSpPr>
              <a:spLocks noChangeShapeType="1"/>
            </p:cNvSpPr>
            <p:nvPr/>
          </p:nvSpPr>
          <p:spPr bwMode="auto">
            <a:xfrm flipH="1" flipV="1">
              <a:off x="5511800" y="4292600"/>
              <a:ext cx="7938" cy="706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Line 31"/>
            <p:cNvSpPr>
              <a:spLocks noChangeShapeType="1"/>
            </p:cNvSpPr>
            <p:nvPr/>
          </p:nvSpPr>
          <p:spPr bwMode="auto">
            <a:xfrm>
              <a:off x="4640263" y="4994275"/>
              <a:ext cx="0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Line 32"/>
            <p:cNvSpPr>
              <a:spLocks noChangeShapeType="1"/>
            </p:cNvSpPr>
            <p:nvPr/>
          </p:nvSpPr>
          <p:spPr bwMode="auto">
            <a:xfrm flipV="1">
              <a:off x="4635500" y="5497513"/>
              <a:ext cx="0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9" name="Line 33"/>
            <p:cNvSpPr>
              <a:spLocks noChangeShapeType="1"/>
            </p:cNvSpPr>
            <p:nvPr/>
          </p:nvSpPr>
          <p:spPr bwMode="auto">
            <a:xfrm>
              <a:off x="5075238" y="4286250"/>
              <a:ext cx="0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0" name="Line 34"/>
            <p:cNvSpPr>
              <a:spLocks noChangeShapeType="1"/>
            </p:cNvSpPr>
            <p:nvPr/>
          </p:nvSpPr>
          <p:spPr bwMode="auto">
            <a:xfrm flipV="1">
              <a:off x="5070475" y="5503863"/>
              <a:ext cx="0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1" name="Line 35"/>
            <p:cNvSpPr>
              <a:spLocks noChangeShapeType="1"/>
            </p:cNvSpPr>
            <p:nvPr/>
          </p:nvSpPr>
          <p:spPr bwMode="auto">
            <a:xfrm>
              <a:off x="5068888" y="4459288"/>
              <a:ext cx="0" cy="10969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2" name="Line 36"/>
            <p:cNvSpPr>
              <a:spLocks noChangeShapeType="1"/>
            </p:cNvSpPr>
            <p:nvPr/>
          </p:nvSpPr>
          <p:spPr bwMode="auto">
            <a:xfrm>
              <a:off x="4640263" y="5156200"/>
              <a:ext cx="0" cy="3651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5" name="Straight Arrow Connector 44"/>
            <p:cNvCxnSpPr>
              <a:stCxn id="38927" idx="6"/>
              <a:endCxn id="38935" idx="0"/>
            </p:cNvCxnSpPr>
            <p:nvPr/>
          </p:nvCxnSpPr>
          <p:spPr bwMode="auto">
            <a:xfrm flipV="1">
              <a:off x="3343276" y="4991100"/>
              <a:ext cx="1289049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3" name="Straight Arrow Connector 52"/>
            <p:cNvCxnSpPr>
              <a:stCxn id="38923" idx="3"/>
              <a:endCxn id="38929" idx="1"/>
            </p:cNvCxnSpPr>
            <p:nvPr/>
          </p:nvCxnSpPr>
          <p:spPr bwMode="auto">
            <a:xfrm rot="5400000" flipH="1" flipV="1">
              <a:off x="4171416" y="3422534"/>
              <a:ext cx="25818" cy="176277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Overflow Lossy FIFO1</a:t>
            </a:r>
          </a:p>
        </p:txBody>
      </p:sp>
      <p:sp>
        <p:nvSpPr>
          <p:cNvPr id="10246" name="Line 3"/>
          <p:cNvSpPr>
            <a:spLocks noChangeShapeType="1"/>
          </p:cNvSpPr>
          <p:nvPr/>
        </p:nvSpPr>
        <p:spPr bwMode="auto">
          <a:xfrm>
            <a:off x="1619250" y="41497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Oval 4"/>
          <p:cNvSpPr>
            <a:spLocks noChangeArrowheads="1"/>
          </p:cNvSpPr>
          <p:nvPr/>
        </p:nvSpPr>
        <p:spPr bwMode="auto">
          <a:xfrm>
            <a:off x="2320925" y="4113213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676900" y="4076700"/>
            <a:ext cx="1847850" cy="144463"/>
            <a:chOff x="930" y="2659"/>
            <a:chExt cx="1164" cy="91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429" y="2659"/>
              <a:ext cx="90" cy="91"/>
              <a:chOff x="1429" y="2659"/>
              <a:chExt cx="90" cy="91"/>
            </a:xfrm>
          </p:grpSpPr>
          <p:sp>
            <p:nvSpPr>
              <p:cNvPr id="10268" name="Line 7"/>
              <p:cNvSpPr>
                <a:spLocks noChangeShapeType="1"/>
              </p:cNvSpPr>
              <p:nvPr/>
            </p:nvSpPr>
            <p:spPr bwMode="auto">
              <a:xfrm flipH="1">
                <a:off x="1429" y="2659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9" name="Line 8"/>
              <p:cNvSpPr>
                <a:spLocks noChangeShapeType="1"/>
              </p:cNvSpPr>
              <p:nvPr/>
            </p:nvSpPr>
            <p:spPr bwMode="auto">
              <a:xfrm flipH="1">
                <a:off x="1429" y="2750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0" name="Line 9"/>
              <p:cNvSpPr>
                <a:spLocks noChangeShapeType="1"/>
              </p:cNvSpPr>
              <p:nvPr/>
            </p:nvSpPr>
            <p:spPr bwMode="auto">
              <a:xfrm>
                <a:off x="1429" y="2659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0"/>
            <p:cNvGrpSpPr>
              <a:grpSpLocks/>
            </p:cNvGrpSpPr>
            <p:nvPr/>
          </p:nvGrpSpPr>
          <p:grpSpPr bwMode="auto">
            <a:xfrm flipH="1">
              <a:off x="1519" y="2659"/>
              <a:ext cx="90" cy="91"/>
              <a:chOff x="1429" y="2659"/>
              <a:chExt cx="90" cy="91"/>
            </a:xfrm>
          </p:grpSpPr>
          <p:grpSp>
            <p:nvGrpSpPr>
              <p:cNvPr id="5" name="Group 11"/>
              <p:cNvGrpSpPr>
                <a:grpSpLocks/>
              </p:cNvGrpSpPr>
              <p:nvPr/>
            </p:nvGrpSpPr>
            <p:grpSpPr bwMode="auto">
              <a:xfrm>
                <a:off x="1429" y="2659"/>
                <a:ext cx="90" cy="91"/>
                <a:chOff x="1429" y="2659"/>
                <a:chExt cx="90" cy="91"/>
              </a:xfrm>
            </p:grpSpPr>
            <p:sp>
              <p:nvSpPr>
                <p:cNvPr id="10266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1429" y="2659"/>
                  <a:ext cx="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67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1429" y="2750"/>
                  <a:ext cx="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0265" name="Line 14"/>
              <p:cNvSpPr>
                <a:spLocks noChangeShapeType="1"/>
              </p:cNvSpPr>
              <p:nvPr/>
            </p:nvSpPr>
            <p:spPr bwMode="auto">
              <a:xfrm>
                <a:off x="1429" y="2659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60" name="Line 15"/>
            <p:cNvSpPr>
              <a:spLocks noChangeShapeType="1"/>
            </p:cNvSpPr>
            <p:nvPr/>
          </p:nvSpPr>
          <p:spPr bwMode="auto">
            <a:xfrm flipH="1">
              <a:off x="975" y="2704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61" name="Line 16"/>
            <p:cNvSpPr>
              <a:spLocks noChangeShapeType="1"/>
            </p:cNvSpPr>
            <p:nvPr/>
          </p:nvSpPr>
          <p:spPr bwMode="auto">
            <a:xfrm>
              <a:off x="1610" y="2704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62" name="Oval 17"/>
            <p:cNvSpPr>
              <a:spLocks noChangeArrowheads="1"/>
            </p:cNvSpPr>
            <p:nvPr/>
          </p:nvSpPr>
          <p:spPr bwMode="auto">
            <a:xfrm>
              <a:off x="930" y="2677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3" name="Oval 18"/>
            <p:cNvSpPr>
              <a:spLocks noChangeArrowheads="1"/>
            </p:cNvSpPr>
            <p:nvPr/>
          </p:nvSpPr>
          <p:spPr bwMode="auto">
            <a:xfrm>
              <a:off x="2049" y="2677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339975" y="4076700"/>
            <a:ext cx="1728788" cy="144463"/>
            <a:chOff x="975" y="3022"/>
            <a:chExt cx="1089" cy="91"/>
          </a:xfrm>
        </p:grpSpPr>
        <p:sp>
          <p:nvSpPr>
            <p:cNvPr id="10255" name="Rectangle 20"/>
            <p:cNvSpPr>
              <a:spLocks noChangeArrowheads="1"/>
            </p:cNvSpPr>
            <p:nvPr/>
          </p:nvSpPr>
          <p:spPr bwMode="auto">
            <a:xfrm>
              <a:off x="1429" y="3022"/>
              <a:ext cx="181" cy="9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6" name="Line 21"/>
            <p:cNvSpPr>
              <a:spLocks noChangeShapeType="1"/>
            </p:cNvSpPr>
            <p:nvPr/>
          </p:nvSpPr>
          <p:spPr bwMode="auto">
            <a:xfrm flipH="1">
              <a:off x="975" y="3067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Line 22"/>
            <p:cNvSpPr>
              <a:spLocks noChangeShapeType="1"/>
            </p:cNvSpPr>
            <p:nvPr/>
          </p:nvSpPr>
          <p:spPr bwMode="auto">
            <a:xfrm>
              <a:off x="1610" y="3067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50" name="Oval 23"/>
          <p:cNvSpPr>
            <a:spLocks noChangeArrowheads="1"/>
          </p:cNvSpPr>
          <p:nvPr/>
        </p:nvSpPr>
        <p:spPr bwMode="auto">
          <a:xfrm>
            <a:off x="1525588" y="4113213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Oval 24"/>
          <p:cNvSpPr>
            <a:spLocks noChangeArrowheads="1"/>
          </p:cNvSpPr>
          <p:nvPr/>
        </p:nvSpPr>
        <p:spPr bwMode="auto">
          <a:xfrm>
            <a:off x="4048125" y="4113213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25"/>
          <p:cNvSpPr>
            <a:spLocks noChangeArrowheads="1"/>
          </p:cNvSpPr>
          <p:nvPr/>
        </p:nvSpPr>
        <p:spPr bwMode="auto">
          <a:xfrm>
            <a:off x="1547813" y="3933825"/>
            <a:ext cx="2519362" cy="4318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42" name="Object 26"/>
          <p:cNvGraphicFramePr>
            <a:graphicFrameLocks noGrp="1" noChangeAspect="1"/>
          </p:cNvGraphicFramePr>
          <p:nvPr>
            <p:ph idx="1"/>
          </p:nvPr>
        </p:nvGraphicFramePr>
        <p:xfrm>
          <a:off x="4748213" y="3990975"/>
          <a:ext cx="255587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72" name="Equation" r:id="rId4" imgW="126720" imgH="114120" progId="Equation.3">
                  <p:embed/>
                </p:oleObj>
              </mc:Choice>
              <mc:Fallback>
                <p:oleObj name="Equation" r:id="rId4" imgW="126720" imgH="11412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213" y="3990975"/>
                        <a:ext cx="255587" cy="230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Rectangle 27"/>
          <p:cNvSpPr>
            <a:spLocks noChangeArrowheads="1"/>
          </p:cNvSpPr>
          <p:nvPr/>
        </p:nvSpPr>
        <p:spPr bwMode="auto">
          <a:xfrm>
            <a:off x="539750" y="1989138"/>
            <a:ext cx="8135938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buFont typeface="Wingdings" pitchFamily="2" charset="2"/>
              <a:buChar char="q"/>
            </a:pPr>
            <a:r>
              <a:rPr lang="en-US" dirty="0"/>
              <a:t>A FIFO1 channel that accepts but loses new incoming values if its buffer is full.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0CA6-A070-4F04-993C-9E4CA5A2DAFC}" type="slidenum">
              <a:rPr lang="en-US"/>
              <a:pPr/>
              <a:t>26</a:t>
            </a:fld>
            <a:endParaRPr lang="en-US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Exclusive Router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value written to </a:t>
            </a:r>
            <a:r>
              <a:rPr lang="en-US" i="1"/>
              <a:t>a</a:t>
            </a:r>
            <a:r>
              <a:rPr lang="en-US"/>
              <a:t> flows through to either </a:t>
            </a:r>
            <a:r>
              <a:rPr lang="en-US" i="1"/>
              <a:t>b</a:t>
            </a:r>
            <a:r>
              <a:rPr lang="en-US"/>
              <a:t> or </a:t>
            </a:r>
            <a:r>
              <a:rPr lang="en-US" i="1"/>
              <a:t>c</a:t>
            </a:r>
            <a:r>
              <a:rPr lang="en-US"/>
              <a:t>, but never to both.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640138" y="3394075"/>
            <a:ext cx="1227137" cy="2200275"/>
            <a:chOff x="2293" y="2138"/>
            <a:chExt cx="773" cy="1386"/>
          </a:xfrm>
        </p:grpSpPr>
        <p:sp>
          <p:nvSpPr>
            <p:cNvPr id="283653" name="Text Box 5"/>
            <p:cNvSpPr txBox="1">
              <a:spLocks noChangeArrowheads="1"/>
            </p:cNvSpPr>
            <p:nvPr/>
          </p:nvSpPr>
          <p:spPr bwMode="auto">
            <a:xfrm>
              <a:off x="2568" y="2138"/>
              <a:ext cx="175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>
                <a:buFont typeface="Monotype Sorts" pitchFamily="2" charset="2"/>
                <a:buNone/>
              </a:pPr>
              <a:r>
                <a:rPr lang="en-US" sz="1400"/>
                <a:t>a</a:t>
              </a:r>
            </a:p>
          </p:txBody>
        </p:sp>
        <p:sp>
          <p:nvSpPr>
            <p:cNvPr id="283654" name="Line 6"/>
            <p:cNvSpPr>
              <a:spLocks noChangeShapeType="1"/>
            </p:cNvSpPr>
            <p:nvPr/>
          </p:nvSpPr>
          <p:spPr bwMode="auto">
            <a:xfrm>
              <a:off x="2685" y="2542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83655" name="Line 7"/>
            <p:cNvSpPr>
              <a:spLocks noChangeShapeType="1"/>
            </p:cNvSpPr>
            <p:nvPr/>
          </p:nvSpPr>
          <p:spPr bwMode="auto">
            <a:xfrm>
              <a:off x="2685" y="2874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83656" name="Line 8"/>
            <p:cNvSpPr>
              <a:spLocks noChangeShapeType="1"/>
            </p:cNvSpPr>
            <p:nvPr/>
          </p:nvSpPr>
          <p:spPr bwMode="auto">
            <a:xfrm>
              <a:off x="2685" y="2593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83657" name="Line 9"/>
            <p:cNvSpPr>
              <a:spLocks noChangeShapeType="1"/>
            </p:cNvSpPr>
            <p:nvPr/>
          </p:nvSpPr>
          <p:spPr bwMode="auto">
            <a:xfrm>
              <a:off x="2683" y="2330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83658" name="Oval 10"/>
            <p:cNvSpPr>
              <a:spLocks noChangeArrowheads="1"/>
            </p:cNvSpPr>
            <p:nvPr/>
          </p:nvSpPr>
          <p:spPr bwMode="auto">
            <a:xfrm>
              <a:off x="2661" y="2509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3659" name="Oval 11"/>
            <p:cNvSpPr>
              <a:spLocks noChangeArrowheads="1"/>
            </p:cNvSpPr>
            <p:nvPr/>
          </p:nvSpPr>
          <p:spPr bwMode="auto">
            <a:xfrm>
              <a:off x="2661" y="2301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3660" name="Oval 12"/>
            <p:cNvSpPr>
              <a:spLocks noChangeArrowheads="1"/>
            </p:cNvSpPr>
            <p:nvPr/>
          </p:nvSpPr>
          <p:spPr bwMode="auto">
            <a:xfrm>
              <a:off x="2667" y="2952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3661" name="Oval 13"/>
            <p:cNvSpPr>
              <a:spLocks noChangeArrowheads="1"/>
            </p:cNvSpPr>
            <p:nvPr/>
          </p:nvSpPr>
          <p:spPr bwMode="auto">
            <a:xfrm>
              <a:off x="2419" y="2954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3662" name="Oval 14"/>
            <p:cNvSpPr>
              <a:spLocks noChangeArrowheads="1"/>
            </p:cNvSpPr>
            <p:nvPr/>
          </p:nvSpPr>
          <p:spPr bwMode="auto">
            <a:xfrm>
              <a:off x="2904" y="2952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3663" name="Oval 15"/>
            <p:cNvSpPr>
              <a:spLocks noChangeArrowheads="1"/>
            </p:cNvSpPr>
            <p:nvPr/>
          </p:nvSpPr>
          <p:spPr bwMode="auto">
            <a:xfrm>
              <a:off x="2901" y="3301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3664" name="Oval 16"/>
            <p:cNvSpPr>
              <a:spLocks noChangeArrowheads="1"/>
            </p:cNvSpPr>
            <p:nvPr/>
          </p:nvSpPr>
          <p:spPr bwMode="auto">
            <a:xfrm>
              <a:off x="2419" y="3289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3665" name="Text Box 17"/>
            <p:cNvSpPr txBox="1">
              <a:spLocks noChangeArrowheads="1"/>
            </p:cNvSpPr>
            <p:nvPr/>
          </p:nvSpPr>
          <p:spPr bwMode="auto">
            <a:xfrm>
              <a:off x="2353" y="3327"/>
              <a:ext cx="17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>
                <a:buFont typeface="Monotype Sorts" pitchFamily="2" charset="2"/>
                <a:buNone/>
              </a:pPr>
              <a:r>
                <a:rPr lang="en-US" sz="1400"/>
                <a:t>b</a:t>
              </a:r>
            </a:p>
          </p:txBody>
        </p:sp>
        <p:sp>
          <p:nvSpPr>
            <p:cNvPr id="283666" name="Text Box 18"/>
            <p:cNvSpPr txBox="1">
              <a:spLocks noChangeArrowheads="1"/>
            </p:cNvSpPr>
            <p:nvPr/>
          </p:nvSpPr>
          <p:spPr bwMode="auto">
            <a:xfrm>
              <a:off x="2838" y="3332"/>
              <a:ext cx="16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>
                <a:buFont typeface="Monotype Sorts" pitchFamily="2" charset="2"/>
                <a:buNone/>
              </a:pPr>
              <a:r>
                <a:rPr lang="en-US" sz="1400"/>
                <a:t>c</a:t>
              </a:r>
            </a:p>
          </p:txBody>
        </p:sp>
        <p:sp>
          <p:nvSpPr>
            <p:cNvPr id="283667" name="Line 19"/>
            <p:cNvSpPr>
              <a:spLocks noChangeShapeType="1"/>
            </p:cNvSpPr>
            <p:nvPr/>
          </p:nvSpPr>
          <p:spPr bwMode="auto">
            <a:xfrm>
              <a:off x="2688" y="2524"/>
              <a:ext cx="243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83668" name="Line 20"/>
            <p:cNvSpPr>
              <a:spLocks noChangeShapeType="1"/>
            </p:cNvSpPr>
            <p:nvPr/>
          </p:nvSpPr>
          <p:spPr bwMode="auto">
            <a:xfrm flipH="1">
              <a:off x="2434" y="2524"/>
              <a:ext cx="242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83669" name="Line 21"/>
            <p:cNvSpPr>
              <a:spLocks noChangeShapeType="1"/>
            </p:cNvSpPr>
            <p:nvPr/>
          </p:nvSpPr>
          <p:spPr bwMode="auto">
            <a:xfrm>
              <a:off x="2440" y="2970"/>
              <a:ext cx="0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83670" name="Line 22"/>
            <p:cNvSpPr>
              <a:spLocks noChangeShapeType="1"/>
            </p:cNvSpPr>
            <p:nvPr/>
          </p:nvSpPr>
          <p:spPr bwMode="auto">
            <a:xfrm flipH="1">
              <a:off x="2920" y="2964"/>
              <a:ext cx="5" cy="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83671" name="Line 23"/>
            <p:cNvSpPr>
              <a:spLocks noChangeShapeType="1"/>
            </p:cNvSpPr>
            <p:nvPr/>
          </p:nvSpPr>
          <p:spPr bwMode="auto">
            <a:xfrm flipH="1">
              <a:off x="2694" y="2976"/>
              <a:ext cx="2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83672" name="Line 24"/>
            <p:cNvSpPr>
              <a:spLocks noChangeShapeType="1"/>
            </p:cNvSpPr>
            <p:nvPr/>
          </p:nvSpPr>
          <p:spPr bwMode="auto">
            <a:xfrm>
              <a:off x="2440" y="2976"/>
              <a:ext cx="2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83673" name="Rectangle 25"/>
            <p:cNvSpPr>
              <a:spLocks noChangeArrowheads="1"/>
            </p:cNvSpPr>
            <p:nvPr/>
          </p:nvSpPr>
          <p:spPr bwMode="auto">
            <a:xfrm>
              <a:off x="2293" y="2321"/>
              <a:ext cx="773" cy="99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</p:grpSp>
      <p:sp>
        <p:nvSpPr>
          <p:cNvPr id="29" name="AutoShape 23"/>
          <p:cNvSpPr>
            <a:spLocks noChangeArrowheads="1"/>
          </p:cNvSpPr>
          <p:nvPr/>
        </p:nvSpPr>
        <p:spPr bwMode="auto">
          <a:xfrm>
            <a:off x="6579495" y="4381519"/>
            <a:ext cx="123825" cy="115887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lang="en-US"/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5659438" y="4124390"/>
            <a:ext cx="312737" cy="565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36000" tIns="36000" rIns="36000" bIns="36000" anchorCtr="1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None/>
            </a:pPr>
            <a:r>
              <a:rPr kumimoji="0" lang="en-US" dirty="0">
                <a:latin typeface="Arial" charset="0"/>
              </a:rPr>
              <a:t>=</a:t>
            </a:r>
            <a:endParaRPr kumimoji="0" lang="ru-RU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value written to </a:t>
            </a:r>
            <a:r>
              <a:rPr lang="en-US" i="1" dirty="0"/>
              <a:t>a</a:t>
            </a:r>
            <a:r>
              <a:rPr lang="en-US" dirty="0"/>
              <a:t> flows through to either </a:t>
            </a:r>
            <a:r>
              <a:rPr lang="en-US" i="1" dirty="0"/>
              <a:t>b</a:t>
            </a:r>
            <a:r>
              <a:rPr lang="en-US" dirty="0"/>
              <a:t> or </a:t>
            </a:r>
            <a:r>
              <a:rPr lang="en-US" i="1" dirty="0"/>
              <a:t>c</a:t>
            </a:r>
            <a:r>
              <a:rPr lang="en-US" dirty="0"/>
              <a:t>, or to both.</a:t>
            </a:r>
          </a:p>
        </p:txBody>
      </p:sp>
      <p:grpSp>
        <p:nvGrpSpPr>
          <p:cNvPr id="2" name="Group 69"/>
          <p:cNvGrpSpPr/>
          <p:nvPr/>
        </p:nvGrpSpPr>
        <p:grpSpPr>
          <a:xfrm>
            <a:off x="3640138" y="3394075"/>
            <a:ext cx="1227137" cy="2200275"/>
            <a:chOff x="3640138" y="3394075"/>
            <a:chExt cx="1227137" cy="2200275"/>
          </a:xfrm>
        </p:grpSpPr>
        <p:sp>
          <p:nvSpPr>
            <p:cNvPr id="69" name="Rectangle 25"/>
            <p:cNvSpPr>
              <a:spLocks noChangeArrowheads="1"/>
            </p:cNvSpPr>
            <p:nvPr/>
          </p:nvSpPr>
          <p:spPr bwMode="auto">
            <a:xfrm>
              <a:off x="3640138" y="3684588"/>
              <a:ext cx="1227137" cy="157797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 dirty="0"/>
            </a:p>
          </p:txBody>
        </p:sp>
        <p:sp>
          <p:nvSpPr>
            <p:cNvPr id="49" name="Text Box 5"/>
            <p:cNvSpPr txBox="1">
              <a:spLocks noChangeArrowheads="1"/>
            </p:cNvSpPr>
            <p:nvPr/>
          </p:nvSpPr>
          <p:spPr bwMode="auto">
            <a:xfrm>
              <a:off x="4076700" y="3394075"/>
              <a:ext cx="277812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>
                <a:buFont typeface="Monotype Sorts" pitchFamily="2" charset="2"/>
                <a:buNone/>
              </a:pPr>
              <a:r>
                <a:rPr lang="en-US" sz="1400"/>
                <a:t>a</a:t>
              </a:r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>
              <a:off x="4262438" y="4035425"/>
              <a:ext cx="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1" name="Line 7"/>
            <p:cNvSpPr>
              <a:spLocks noChangeShapeType="1"/>
            </p:cNvSpPr>
            <p:nvPr/>
          </p:nvSpPr>
          <p:spPr bwMode="auto">
            <a:xfrm>
              <a:off x="4262438" y="4562475"/>
              <a:ext cx="0" cy="144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2" name="Line 8"/>
            <p:cNvSpPr>
              <a:spLocks noChangeShapeType="1"/>
            </p:cNvSpPr>
            <p:nvPr/>
          </p:nvSpPr>
          <p:spPr bwMode="auto">
            <a:xfrm>
              <a:off x="4262438" y="4116388"/>
              <a:ext cx="0" cy="504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3" name="Line 9"/>
            <p:cNvSpPr>
              <a:spLocks noChangeShapeType="1"/>
            </p:cNvSpPr>
            <p:nvPr/>
          </p:nvSpPr>
          <p:spPr bwMode="auto">
            <a:xfrm>
              <a:off x="4259263" y="3698875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4" name="Oval 10"/>
            <p:cNvSpPr>
              <a:spLocks noChangeArrowheads="1"/>
            </p:cNvSpPr>
            <p:nvPr/>
          </p:nvSpPr>
          <p:spPr bwMode="auto">
            <a:xfrm>
              <a:off x="4224338" y="3983038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5" name="Oval 11"/>
            <p:cNvSpPr>
              <a:spLocks noChangeArrowheads="1"/>
            </p:cNvSpPr>
            <p:nvPr/>
          </p:nvSpPr>
          <p:spPr bwMode="auto">
            <a:xfrm>
              <a:off x="4224338" y="3652838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4233863" y="4686300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7" name="Oval 13"/>
            <p:cNvSpPr>
              <a:spLocks noChangeArrowheads="1"/>
            </p:cNvSpPr>
            <p:nvPr/>
          </p:nvSpPr>
          <p:spPr bwMode="auto">
            <a:xfrm>
              <a:off x="3840163" y="4689475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58" name="Oval 14"/>
            <p:cNvSpPr>
              <a:spLocks noChangeArrowheads="1"/>
            </p:cNvSpPr>
            <p:nvPr/>
          </p:nvSpPr>
          <p:spPr bwMode="auto">
            <a:xfrm>
              <a:off x="4610100" y="4686300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 dirty="0"/>
            </a:p>
          </p:txBody>
        </p:sp>
        <p:sp>
          <p:nvSpPr>
            <p:cNvPr id="59" name="Oval 15"/>
            <p:cNvSpPr>
              <a:spLocks noChangeArrowheads="1"/>
            </p:cNvSpPr>
            <p:nvPr/>
          </p:nvSpPr>
          <p:spPr bwMode="auto">
            <a:xfrm>
              <a:off x="4605338" y="5240338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0" name="Oval 16"/>
            <p:cNvSpPr>
              <a:spLocks noChangeArrowheads="1"/>
            </p:cNvSpPr>
            <p:nvPr/>
          </p:nvSpPr>
          <p:spPr bwMode="auto">
            <a:xfrm>
              <a:off x="3840163" y="5221288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1" name="Text Box 17"/>
            <p:cNvSpPr txBox="1">
              <a:spLocks noChangeArrowheads="1"/>
            </p:cNvSpPr>
            <p:nvPr/>
          </p:nvSpPr>
          <p:spPr bwMode="auto">
            <a:xfrm>
              <a:off x="3735388" y="5281613"/>
              <a:ext cx="282575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>
                <a:buFont typeface="Monotype Sorts" pitchFamily="2" charset="2"/>
                <a:buNone/>
              </a:pPr>
              <a:r>
                <a:rPr lang="en-US" sz="1400"/>
                <a:t>b</a:t>
              </a:r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4505325" y="5289550"/>
              <a:ext cx="266700" cy="3048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>
                <a:buFont typeface="Monotype Sorts" pitchFamily="2" charset="2"/>
                <a:buNone/>
              </a:pPr>
              <a:r>
                <a:rPr lang="en-US" sz="1400"/>
                <a:t>c</a:t>
              </a:r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>
              <a:off x="4267200" y="4006850"/>
              <a:ext cx="385762" cy="708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4" name="Line 20"/>
            <p:cNvSpPr>
              <a:spLocks noChangeShapeType="1"/>
            </p:cNvSpPr>
            <p:nvPr/>
          </p:nvSpPr>
          <p:spPr bwMode="auto">
            <a:xfrm flipH="1">
              <a:off x="3863975" y="4006850"/>
              <a:ext cx="384175" cy="7080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 dirty="0"/>
            </a:p>
          </p:txBody>
        </p:sp>
        <p:sp>
          <p:nvSpPr>
            <p:cNvPr id="65" name="Line 21"/>
            <p:cNvSpPr>
              <a:spLocks noChangeShapeType="1"/>
            </p:cNvSpPr>
            <p:nvPr/>
          </p:nvSpPr>
          <p:spPr bwMode="auto">
            <a:xfrm>
              <a:off x="3873500" y="4714875"/>
              <a:ext cx="0" cy="5381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6" name="Line 22"/>
            <p:cNvSpPr>
              <a:spLocks noChangeShapeType="1"/>
            </p:cNvSpPr>
            <p:nvPr/>
          </p:nvSpPr>
          <p:spPr bwMode="auto">
            <a:xfrm flipH="1">
              <a:off x="4635500" y="4705350"/>
              <a:ext cx="7937" cy="555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7" name="Line 23"/>
            <p:cNvSpPr>
              <a:spLocks noChangeShapeType="1"/>
            </p:cNvSpPr>
            <p:nvPr/>
          </p:nvSpPr>
          <p:spPr bwMode="auto">
            <a:xfrm flipH="1">
              <a:off x="4276725" y="4724400"/>
              <a:ext cx="377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8" name="Line 24"/>
            <p:cNvSpPr>
              <a:spLocks noChangeShapeType="1"/>
            </p:cNvSpPr>
            <p:nvPr/>
          </p:nvSpPr>
          <p:spPr bwMode="auto">
            <a:xfrm>
              <a:off x="3873500" y="4724400"/>
              <a:ext cx="3841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ACF3E-CCA2-4AD3-B3A6-D6DDAB732834}" type="slidenum">
              <a:rPr lang="en-US"/>
              <a:pPr/>
              <a:t>27</a:t>
            </a:fld>
            <a:endParaRPr lang="en-US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Inclusive Router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52679" y="3382656"/>
            <a:ext cx="1138237" cy="2219325"/>
            <a:chOff x="2155" y="2137"/>
            <a:chExt cx="717" cy="1398"/>
          </a:xfrm>
        </p:grpSpPr>
        <p:sp>
          <p:nvSpPr>
            <p:cNvPr id="284677" name="Oval 5"/>
            <p:cNvSpPr>
              <a:spLocks noChangeArrowheads="1"/>
            </p:cNvSpPr>
            <p:nvPr/>
          </p:nvSpPr>
          <p:spPr bwMode="auto">
            <a:xfrm>
              <a:off x="2487" y="2312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4678" name="Text Box 6"/>
            <p:cNvSpPr txBox="1">
              <a:spLocks noChangeArrowheads="1"/>
            </p:cNvSpPr>
            <p:nvPr/>
          </p:nvSpPr>
          <p:spPr bwMode="auto">
            <a:xfrm>
              <a:off x="2424" y="2137"/>
              <a:ext cx="175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>
                <a:buFont typeface="Monotype Sorts" pitchFamily="2" charset="2"/>
                <a:buNone/>
              </a:pPr>
              <a:r>
                <a:rPr lang="en-US" sz="1400"/>
                <a:t>a</a:t>
              </a:r>
            </a:p>
          </p:txBody>
        </p:sp>
        <p:sp>
          <p:nvSpPr>
            <p:cNvPr id="284679" name="Oval 7"/>
            <p:cNvSpPr>
              <a:spLocks noChangeArrowheads="1"/>
            </p:cNvSpPr>
            <p:nvPr/>
          </p:nvSpPr>
          <p:spPr bwMode="auto">
            <a:xfrm>
              <a:off x="2595" y="2898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4680" name="Oval 8"/>
            <p:cNvSpPr>
              <a:spLocks noChangeArrowheads="1"/>
            </p:cNvSpPr>
            <p:nvPr/>
          </p:nvSpPr>
          <p:spPr bwMode="auto">
            <a:xfrm>
              <a:off x="2365" y="2898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4681" name="Text Box 9"/>
            <p:cNvSpPr txBox="1">
              <a:spLocks noChangeArrowheads="1"/>
            </p:cNvSpPr>
            <p:nvPr/>
          </p:nvSpPr>
          <p:spPr bwMode="auto">
            <a:xfrm>
              <a:off x="2299" y="3343"/>
              <a:ext cx="17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>
                <a:buFont typeface="Monotype Sorts" pitchFamily="2" charset="2"/>
                <a:buNone/>
              </a:pPr>
              <a:r>
                <a:rPr lang="en-US" sz="1400"/>
                <a:t>b</a:t>
              </a:r>
            </a:p>
          </p:txBody>
        </p:sp>
        <p:sp>
          <p:nvSpPr>
            <p:cNvPr id="284682" name="Text Box 10"/>
            <p:cNvSpPr txBox="1">
              <a:spLocks noChangeArrowheads="1"/>
            </p:cNvSpPr>
            <p:nvPr/>
          </p:nvSpPr>
          <p:spPr bwMode="auto">
            <a:xfrm>
              <a:off x="2526" y="3343"/>
              <a:ext cx="16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>
                <a:buFont typeface="Monotype Sorts" pitchFamily="2" charset="2"/>
                <a:buNone/>
              </a:pPr>
              <a:r>
                <a:rPr lang="en-US" sz="1400"/>
                <a:t>c</a:t>
              </a:r>
            </a:p>
          </p:txBody>
        </p:sp>
        <p:sp>
          <p:nvSpPr>
            <p:cNvPr id="284683" name="Line 11"/>
            <p:cNvSpPr>
              <a:spLocks noChangeShapeType="1"/>
            </p:cNvSpPr>
            <p:nvPr/>
          </p:nvSpPr>
          <p:spPr bwMode="auto">
            <a:xfrm>
              <a:off x="2390" y="2900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84684" name="Line 12"/>
            <p:cNvSpPr>
              <a:spLocks noChangeShapeType="1"/>
            </p:cNvSpPr>
            <p:nvPr/>
          </p:nvSpPr>
          <p:spPr bwMode="auto">
            <a:xfrm>
              <a:off x="2617" y="2900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84685" name="Line 13"/>
            <p:cNvSpPr>
              <a:spLocks noChangeShapeType="1"/>
            </p:cNvSpPr>
            <p:nvPr/>
          </p:nvSpPr>
          <p:spPr bwMode="auto">
            <a:xfrm>
              <a:off x="2390" y="2900"/>
              <a:ext cx="227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84686" name="Line 14"/>
            <p:cNvSpPr>
              <a:spLocks noChangeShapeType="1"/>
            </p:cNvSpPr>
            <p:nvPr/>
          </p:nvSpPr>
          <p:spPr bwMode="auto">
            <a:xfrm flipH="1">
              <a:off x="2390" y="2945"/>
              <a:ext cx="227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84687" name="Line 15"/>
            <p:cNvSpPr>
              <a:spLocks noChangeShapeType="1"/>
            </p:cNvSpPr>
            <p:nvPr/>
          </p:nvSpPr>
          <p:spPr bwMode="auto">
            <a:xfrm>
              <a:off x="2436" y="3217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84688" name="Oval 16"/>
            <p:cNvSpPr>
              <a:spLocks noChangeArrowheads="1"/>
            </p:cNvSpPr>
            <p:nvPr/>
          </p:nvSpPr>
          <p:spPr bwMode="auto">
            <a:xfrm>
              <a:off x="2370" y="3294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4689" name="Oval 17"/>
            <p:cNvSpPr>
              <a:spLocks noChangeArrowheads="1"/>
            </p:cNvSpPr>
            <p:nvPr/>
          </p:nvSpPr>
          <p:spPr bwMode="auto">
            <a:xfrm>
              <a:off x="2595" y="3294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4690" name="Rectangle 18"/>
            <p:cNvSpPr>
              <a:spLocks noChangeArrowheads="1"/>
            </p:cNvSpPr>
            <p:nvPr/>
          </p:nvSpPr>
          <p:spPr bwMode="auto">
            <a:xfrm>
              <a:off x="2299" y="2733"/>
              <a:ext cx="418" cy="187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4691" name="Oval 19"/>
            <p:cNvSpPr>
              <a:spLocks noChangeArrowheads="1"/>
            </p:cNvSpPr>
            <p:nvPr/>
          </p:nvSpPr>
          <p:spPr bwMode="auto">
            <a:xfrm>
              <a:off x="2488" y="2703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4692" name="Line 20"/>
            <p:cNvSpPr>
              <a:spLocks noChangeShapeType="1"/>
            </p:cNvSpPr>
            <p:nvPr/>
          </p:nvSpPr>
          <p:spPr bwMode="auto">
            <a:xfrm>
              <a:off x="2510" y="2325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84693" name="Rectangle 21"/>
            <p:cNvSpPr>
              <a:spLocks noChangeArrowheads="1"/>
            </p:cNvSpPr>
            <p:nvPr/>
          </p:nvSpPr>
          <p:spPr bwMode="auto">
            <a:xfrm>
              <a:off x="2155" y="2338"/>
              <a:ext cx="717" cy="977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4694" name="Text Box 22"/>
            <p:cNvSpPr txBox="1">
              <a:spLocks noChangeArrowheads="1"/>
            </p:cNvSpPr>
            <p:nvPr/>
          </p:nvSpPr>
          <p:spPr bwMode="auto">
            <a:xfrm>
              <a:off x="2304" y="2746"/>
              <a:ext cx="398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>
                <a:buFont typeface="Monotype Sorts" pitchFamily="2" charset="2"/>
                <a:buNone/>
              </a:pPr>
              <a:r>
                <a:rPr lang="en-US" sz="1000"/>
                <a:t>XRouter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Shift Lossy FIFO1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8218488" cy="4171950"/>
          </a:xfrm>
        </p:spPr>
        <p:txBody>
          <a:bodyPr/>
          <a:lstStyle/>
          <a:p>
            <a:r>
              <a:rPr lang="en-US" sz="2800" dirty="0" smtClean="0"/>
              <a:t>A FIFO1 channel that loses its old buffer contents, if necessary, to make room for new incoming values.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107113" y="4579938"/>
            <a:ext cx="1849437" cy="144462"/>
            <a:chOff x="1338" y="3294"/>
            <a:chExt cx="1165" cy="9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837" y="3294"/>
              <a:ext cx="90" cy="91"/>
              <a:chOff x="1429" y="2659"/>
              <a:chExt cx="90" cy="91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429" y="2659"/>
                <a:ext cx="90" cy="91"/>
                <a:chOff x="1429" y="2659"/>
                <a:chExt cx="90" cy="91"/>
              </a:xfrm>
            </p:grpSpPr>
            <p:sp>
              <p:nvSpPr>
                <p:cNvPr id="11315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1429" y="2659"/>
                  <a:ext cx="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16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429" y="2750"/>
                  <a:ext cx="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14" name="Line 9"/>
              <p:cNvSpPr>
                <a:spLocks noChangeShapeType="1"/>
              </p:cNvSpPr>
              <p:nvPr/>
            </p:nvSpPr>
            <p:spPr bwMode="auto">
              <a:xfrm>
                <a:off x="1429" y="2659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 flipH="1">
              <a:off x="1927" y="3294"/>
              <a:ext cx="90" cy="91"/>
              <a:chOff x="1429" y="2659"/>
              <a:chExt cx="90" cy="91"/>
            </a:xfrm>
          </p:grpSpPr>
          <p:sp>
            <p:nvSpPr>
              <p:cNvPr id="11310" name="Line 11"/>
              <p:cNvSpPr>
                <a:spLocks noChangeShapeType="1"/>
              </p:cNvSpPr>
              <p:nvPr/>
            </p:nvSpPr>
            <p:spPr bwMode="auto">
              <a:xfrm flipH="1">
                <a:off x="1429" y="2659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1" name="Line 12"/>
              <p:cNvSpPr>
                <a:spLocks noChangeShapeType="1"/>
              </p:cNvSpPr>
              <p:nvPr/>
            </p:nvSpPr>
            <p:spPr bwMode="auto">
              <a:xfrm flipH="1">
                <a:off x="1429" y="2750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2" name="Line 13"/>
              <p:cNvSpPr>
                <a:spLocks noChangeShapeType="1"/>
              </p:cNvSpPr>
              <p:nvPr/>
            </p:nvSpPr>
            <p:spPr bwMode="auto">
              <a:xfrm>
                <a:off x="1429" y="2659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06" name="Line 14"/>
            <p:cNvSpPr>
              <a:spLocks noChangeShapeType="1"/>
            </p:cNvSpPr>
            <p:nvPr/>
          </p:nvSpPr>
          <p:spPr bwMode="auto">
            <a:xfrm flipH="1">
              <a:off x="1383" y="3339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Line 15"/>
            <p:cNvSpPr>
              <a:spLocks noChangeShapeType="1"/>
            </p:cNvSpPr>
            <p:nvPr/>
          </p:nvSpPr>
          <p:spPr bwMode="auto">
            <a:xfrm>
              <a:off x="2018" y="3339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Oval 16"/>
            <p:cNvSpPr>
              <a:spLocks noChangeArrowheads="1"/>
            </p:cNvSpPr>
            <p:nvPr/>
          </p:nvSpPr>
          <p:spPr bwMode="auto">
            <a:xfrm>
              <a:off x="1338" y="3316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Oval 17"/>
            <p:cNvSpPr>
              <a:spLocks noChangeArrowheads="1"/>
            </p:cNvSpPr>
            <p:nvPr/>
          </p:nvSpPr>
          <p:spPr bwMode="auto">
            <a:xfrm>
              <a:off x="2458" y="3316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1266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5540375" y="4494213"/>
          <a:ext cx="255588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6466" name="Equation" r:id="rId4" imgW="126720" imgH="114120" progId="Equation.3">
                  <p:embed/>
                </p:oleObj>
              </mc:Choice>
              <mc:Fallback>
                <p:oleObj name="Equation" r:id="rId4" imgW="126720" imgH="114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5" y="4494213"/>
                        <a:ext cx="255588" cy="230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19"/>
          <p:cNvSpPr>
            <a:spLocks noChangeArrowheads="1"/>
          </p:cNvSpPr>
          <p:nvPr/>
        </p:nvSpPr>
        <p:spPr bwMode="auto">
          <a:xfrm>
            <a:off x="2268538" y="4076700"/>
            <a:ext cx="287337" cy="1444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20"/>
          <p:cNvSpPr>
            <a:spLocks noChangeArrowheads="1"/>
          </p:cNvSpPr>
          <p:nvPr/>
        </p:nvSpPr>
        <p:spPr bwMode="auto">
          <a:xfrm>
            <a:off x="3276600" y="4076700"/>
            <a:ext cx="287338" cy="1444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Line 21"/>
          <p:cNvSpPr>
            <a:spLocks noChangeShapeType="1"/>
          </p:cNvSpPr>
          <p:nvPr/>
        </p:nvSpPr>
        <p:spPr bwMode="auto">
          <a:xfrm flipH="1">
            <a:off x="1619250" y="4149725"/>
            <a:ext cx="649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Line 23"/>
          <p:cNvSpPr>
            <a:spLocks noChangeShapeType="1"/>
          </p:cNvSpPr>
          <p:nvPr/>
        </p:nvSpPr>
        <p:spPr bwMode="auto">
          <a:xfrm flipH="1">
            <a:off x="2916238" y="41497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7" name="Line 24"/>
          <p:cNvSpPr>
            <a:spLocks noChangeShapeType="1"/>
          </p:cNvSpPr>
          <p:nvPr/>
        </p:nvSpPr>
        <p:spPr bwMode="auto">
          <a:xfrm>
            <a:off x="2555875" y="41497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8" name="Line 25"/>
          <p:cNvSpPr>
            <a:spLocks noChangeShapeType="1"/>
          </p:cNvSpPr>
          <p:nvPr/>
        </p:nvSpPr>
        <p:spPr bwMode="auto">
          <a:xfrm>
            <a:off x="1619250" y="4149725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1619250" y="5084763"/>
            <a:ext cx="3457575" cy="215900"/>
            <a:chOff x="1020" y="2886"/>
            <a:chExt cx="2178" cy="136"/>
          </a:xfrm>
        </p:grpSpPr>
        <p:sp>
          <p:nvSpPr>
            <p:cNvPr id="11299" name="Rectangle 27"/>
            <p:cNvSpPr>
              <a:spLocks noChangeArrowheads="1"/>
            </p:cNvSpPr>
            <p:nvPr/>
          </p:nvSpPr>
          <p:spPr bwMode="auto">
            <a:xfrm>
              <a:off x="1746" y="2931"/>
              <a:ext cx="181" cy="91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Line 28"/>
            <p:cNvSpPr>
              <a:spLocks noChangeShapeType="1"/>
            </p:cNvSpPr>
            <p:nvPr/>
          </p:nvSpPr>
          <p:spPr bwMode="auto">
            <a:xfrm>
              <a:off x="1927" y="2976"/>
              <a:ext cx="9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Line 29"/>
            <p:cNvSpPr>
              <a:spLocks noChangeShapeType="1"/>
            </p:cNvSpPr>
            <p:nvPr/>
          </p:nvSpPr>
          <p:spPr bwMode="auto">
            <a:xfrm>
              <a:off x="2880" y="2976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30"/>
            <p:cNvSpPr>
              <a:spLocks noChangeShapeType="1"/>
            </p:cNvSpPr>
            <p:nvPr/>
          </p:nvSpPr>
          <p:spPr bwMode="auto">
            <a:xfrm flipH="1">
              <a:off x="1020" y="2976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3" name="Line 31"/>
            <p:cNvSpPr>
              <a:spLocks noChangeShapeType="1"/>
            </p:cNvSpPr>
            <p:nvPr/>
          </p:nvSpPr>
          <p:spPr bwMode="auto">
            <a:xfrm>
              <a:off x="1020" y="2886"/>
              <a:ext cx="0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82" name="Line 34"/>
          <p:cNvSpPr>
            <a:spLocks noChangeShapeType="1"/>
          </p:cNvSpPr>
          <p:nvPr/>
        </p:nvSpPr>
        <p:spPr bwMode="auto">
          <a:xfrm>
            <a:off x="1619250" y="4221163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3" name="Text Box 35"/>
          <p:cNvSpPr txBox="1">
            <a:spLocks noChangeArrowheads="1"/>
          </p:cNvSpPr>
          <p:nvPr/>
        </p:nvSpPr>
        <p:spPr bwMode="auto">
          <a:xfrm>
            <a:off x="2771775" y="5084763"/>
            <a:ext cx="252413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l">
              <a:buFont typeface="Monotype Sorts" pitchFamily="2" charset="2"/>
              <a:buNone/>
            </a:pPr>
            <a:r>
              <a:rPr lang="en-US" sz="1000"/>
              <a:t>o</a:t>
            </a:r>
          </a:p>
        </p:txBody>
      </p:sp>
      <p:sp>
        <p:nvSpPr>
          <p:cNvPr id="11285" name="Oval 39"/>
          <p:cNvSpPr>
            <a:spLocks noChangeArrowheads="1"/>
          </p:cNvSpPr>
          <p:nvPr/>
        </p:nvSpPr>
        <p:spPr bwMode="auto">
          <a:xfrm>
            <a:off x="1571625" y="5200650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Oval 41"/>
          <p:cNvSpPr>
            <a:spLocks noChangeArrowheads="1"/>
          </p:cNvSpPr>
          <p:nvPr/>
        </p:nvSpPr>
        <p:spPr bwMode="auto">
          <a:xfrm>
            <a:off x="4541838" y="5200650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Oval 42"/>
          <p:cNvSpPr>
            <a:spLocks noChangeArrowheads="1"/>
          </p:cNvSpPr>
          <p:nvPr/>
        </p:nvSpPr>
        <p:spPr bwMode="auto">
          <a:xfrm>
            <a:off x="5040313" y="5200650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Oval 45"/>
          <p:cNvSpPr>
            <a:spLocks noChangeArrowheads="1"/>
          </p:cNvSpPr>
          <p:nvPr/>
        </p:nvSpPr>
        <p:spPr bwMode="auto">
          <a:xfrm>
            <a:off x="2887663" y="4113213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Oval 46"/>
          <p:cNvSpPr>
            <a:spLocks noChangeArrowheads="1"/>
          </p:cNvSpPr>
          <p:nvPr/>
        </p:nvSpPr>
        <p:spPr bwMode="auto">
          <a:xfrm>
            <a:off x="1589088" y="4113213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Oval 47"/>
          <p:cNvSpPr>
            <a:spLocks noChangeArrowheads="1"/>
          </p:cNvSpPr>
          <p:nvPr/>
        </p:nvSpPr>
        <p:spPr bwMode="auto">
          <a:xfrm>
            <a:off x="1296988" y="4113213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Rectangle 48"/>
          <p:cNvSpPr>
            <a:spLocks noChangeArrowheads="1"/>
          </p:cNvSpPr>
          <p:nvPr/>
        </p:nvSpPr>
        <p:spPr bwMode="auto">
          <a:xfrm>
            <a:off x="1331913" y="3573463"/>
            <a:ext cx="3744912" cy="215900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5" name="Line 49"/>
          <p:cNvSpPr>
            <a:spLocks noChangeShapeType="1"/>
          </p:cNvSpPr>
          <p:nvPr/>
        </p:nvSpPr>
        <p:spPr bwMode="auto">
          <a:xfrm>
            <a:off x="1331913" y="414972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" name="Date Placeholder 5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ADFD-08B4-433F-9650-EE3CA221A77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3" name="AutoShape 23"/>
          <p:cNvSpPr>
            <a:spLocks noChangeArrowheads="1"/>
          </p:cNvSpPr>
          <p:nvPr/>
        </p:nvSpPr>
        <p:spPr bwMode="auto">
          <a:xfrm>
            <a:off x="4526388" y="4088218"/>
            <a:ext cx="123825" cy="115887"/>
          </a:xfrm>
          <a:prstGeom prst="flowChartSummingJunction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lIns="36000" tIns="36000" rIns="36000" bIns="36000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Char char="z"/>
            </a:pPr>
            <a:endParaRPr lang="en-US"/>
          </a:p>
        </p:txBody>
      </p:sp>
      <p:cxnSp>
        <p:nvCxnSpPr>
          <p:cNvPr id="60" name="Straight Arrow Connector 59"/>
          <p:cNvCxnSpPr/>
          <p:nvPr/>
        </p:nvCxnSpPr>
        <p:spPr bwMode="auto">
          <a:xfrm flipV="1">
            <a:off x="3563938" y="4146162"/>
            <a:ext cx="962450" cy="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flipV="1">
            <a:off x="4590436" y="4204105"/>
            <a:ext cx="10744" cy="99654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53" idx="3"/>
            <a:endCxn id="11285" idx="7"/>
          </p:cNvCxnSpPr>
          <p:nvPr/>
        </p:nvCxnSpPr>
        <p:spPr bwMode="auto">
          <a:xfrm flipH="1">
            <a:off x="1632601" y="4187134"/>
            <a:ext cx="2911921" cy="10242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177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Sampled Producers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Adding variables to the sequencer solution, buffers the actions of the producers and the consumer.</a:t>
            </a:r>
          </a:p>
        </p:txBody>
      </p:sp>
      <p:sp>
        <p:nvSpPr>
          <p:cNvPr id="38921" name="Line 6"/>
          <p:cNvSpPr>
            <a:spLocks noChangeShapeType="1"/>
          </p:cNvSpPr>
          <p:nvPr/>
        </p:nvSpPr>
        <p:spPr bwMode="auto">
          <a:xfrm flipH="1">
            <a:off x="2932248" y="4038051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22" name="AutoShape 7"/>
          <p:cNvSpPr>
            <a:spLocks noChangeArrowheads="1"/>
          </p:cNvSpPr>
          <p:nvPr/>
        </p:nvSpPr>
        <p:spPr bwMode="auto">
          <a:xfrm>
            <a:off x="2313123" y="3836438"/>
            <a:ext cx="609600" cy="381000"/>
          </a:xfrm>
          <a:prstGeom prst="flowChartProcess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kumimoji="0" lang="en-US" sz="1400" dirty="0">
              <a:latin typeface="Times New Roman" pitchFamily="18" charset="0"/>
            </a:endParaRPr>
          </a:p>
        </p:txBody>
      </p:sp>
      <p:sp>
        <p:nvSpPr>
          <p:cNvPr id="38923" name="Oval 8"/>
          <p:cNvSpPr>
            <a:spLocks noChangeArrowheads="1"/>
          </p:cNvSpPr>
          <p:nvPr/>
        </p:nvSpPr>
        <p:spPr bwMode="auto">
          <a:xfrm>
            <a:off x="2883035" y="3995188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Oval 9"/>
          <p:cNvSpPr>
            <a:spLocks noChangeArrowheads="1"/>
          </p:cNvSpPr>
          <p:nvPr/>
        </p:nvSpPr>
        <p:spPr bwMode="auto">
          <a:xfrm>
            <a:off x="4187960" y="5419176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50" name="Line 12"/>
          <p:cNvSpPr>
            <a:spLocks noChangeShapeType="1"/>
          </p:cNvSpPr>
          <p:nvPr/>
        </p:nvSpPr>
        <p:spPr bwMode="auto">
          <a:xfrm flipH="1">
            <a:off x="2911610" y="4739726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292485" y="4538113"/>
            <a:ext cx="609600" cy="381000"/>
          </a:xfrm>
          <a:prstGeom prst="flowChartProcess">
            <a:avLst/>
          </a:prstGeom>
          <a:solidFill>
            <a:srgbClr val="339966"/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  <a:buClrTx/>
              <a:buFontTx/>
              <a:buNone/>
            </a:pPr>
            <a:endParaRPr kumimoji="0" lang="en-US" sz="1400" dirty="0">
              <a:latin typeface="Times New Roman" pitchFamily="18" charset="0"/>
            </a:endParaRPr>
          </a:p>
        </p:txBody>
      </p:sp>
      <p:sp>
        <p:nvSpPr>
          <p:cNvPr id="38927" name="Oval 15"/>
          <p:cNvSpPr>
            <a:spLocks noChangeArrowheads="1"/>
          </p:cNvSpPr>
          <p:nvPr/>
        </p:nvSpPr>
        <p:spPr bwMode="auto">
          <a:xfrm>
            <a:off x="2862398" y="4696863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928" name="Oval 16"/>
          <p:cNvSpPr>
            <a:spLocks noChangeArrowheads="1"/>
          </p:cNvSpPr>
          <p:nvPr/>
        </p:nvSpPr>
        <p:spPr bwMode="auto">
          <a:xfrm>
            <a:off x="4191135" y="4700038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 flipH="1">
            <a:off x="4656273" y="4031701"/>
            <a:ext cx="444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Oval 19"/>
          <p:cNvSpPr>
            <a:spLocks noChangeArrowheads="1"/>
          </p:cNvSpPr>
          <p:nvPr/>
        </p:nvSpPr>
        <p:spPr bwMode="auto">
          <a:xfrm>
            <a:off x="4627698" y="3993601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072198" y="3839613"/>
            <a:ext cx="1139825" cy="381000"/>
            <a:chOff x="3738" y="2302"/>
            <a:chExt cx="718" cy="240"/>
          </a:xfrm>
        </p:grpSpPr>
        <p:sp>
          <p:nvSpPr>
            <p:cNvPr id="38945" name="AutoShape 21"/>
            <p:cNvSpPr>
              <a:spLocks noChangeArrowheads="1"/>
            </p:cNvSpPr>
            <p:nvPr/>
          </p:nvSpPr>
          <p:spPr bwMode="auto">
            <a:xfrm>
              <a:off x="4072" y="2302"/>
              <a:ext cx="384" cy="240"/>
            </a:xfrm>
            <a:prstGeom prst="flowChartProcess">
              <a:avLst/>
            </a:prstGeom>
            <a:solidFill>
              <a:srgbClr val="0033CC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sz="1400" dirty="0">
                <a:latin typeface="Times New Roman" pitchFamily="18" charset="0"/>
              </a:endParaRPr>
            </a:p>
          </p:txBody>
        </p:sp>
        <p:sp>
          <p:nvSpPr>
            <p:cNvPr id="38946" name="Line 22"/>
            <p:cNvSpPr>
              <a:spLocks noChangeShapeType="1"/>
            </p:cNvSpPr>
            <p:nvPr/>
          </p:nvSpPr>
          <p:spPr bwMode="auto">
            <a:xfrm flipH="1">
              <a:off x="3788" y="2420"/>
              <a:ext cx="2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7" name="Oval 23"/>
            <p:cNvSpPr>
              <a:spLocks noChangeArrowheads="1"/>
            </p:cNvSpPr>
            <p:nvPr/>
          </p:nvSpPr>
          <p:spPr bwMode="auto">
            <a:xfrm>
              <a:off x="4048" y="2399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8" name="Oval 24"/>
            <p:cNvSpPr>
              <a:spLocks noChangeArrowheads="1"/>
            </p:cNvSpPr>
            <p:nvPr/>
          </p:nvSpPr>
          <p:spPr bwMode="auto">
            <a:xfrm>
              <a:off x="3738" y="2399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821248" y="5450926"/>
            <a:ext cx="1227138" cy="617538"/>
            <a:chOff x="2665" y="3127"/>
            <a:chExt cx="773" cy="389"/>
          </a:xfrm>
        </p:grpSpPr>
        <p:sp>
          <p:nvSpPr>
            <p:cNvPr id="38943" name="Rectangle 26"/>
            <p:cNvSpPr>
              <a:spLocks noChangeArrowheads="1"/>
            </p:cNvSpPr>
            <p:nvPr/>
          </p:nvSpPr>
          <p:spPr bwMode="auto">
            <a:xfrm>
              <a:off x="2665" y="3127"/>
              <a:ext cx="773" cy="389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4" name="Text Box 27"/>
            <p:cNvSpPr txBox="1">
              <a:spLocks noChangeArrowheads="1"/>
            </p:cNvSpPr>
            <p:nvPr/>
          </p:nvSpPr>
          <p:spPr bwMode="auto">
            <a:xfrm>
              <a:off x="2733" y="3219"/>
              <a:ext cx="633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>
                <a:buFont typeface="Monotype Sorts" pitchFamily="2" charset="2"/>
                <a:buNone/>
              </a:pPr>
              <a:r>
                <a:rPr lang="en-US" sz="1400"/>
                <a:t>Sequencer</a:t>
              </a:r>
            </a:p>
          </p:txBody>
        </p:sp>
      </p:grpSp>
      <p:sp>
        <p:nvSpPr>
          <p:cNvPr id="38934" name="Oval 28"/>
          <p:cNvSpPr>
            <a:spLocks noChangeArrowheads="1"/>
          </p:cNvSpPr>
          <p:nvPr/>
        </p:nvSpPr>
        <p:spPr bwMode="auto">
          <a:xfrm>
            <a:off x="4627698" y="5414413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Line 29"/>
          <p:cNvSpPr>
            <a:spLocks noChangeShapeType="1"/>
          </p:cNvSpPr>
          <p:nvPr/>
        </p:nvSpPr>
        <p:spPr bwMode="auto">
          <a:xfrm>
            <a:off x="4222885" y="4731788"/>
            <a:ext cx="879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6" name="Line 30"/>
          <p:cNvSpPr>
            <a:spLocks noChangeShapeType="1"/>
          </p:cNvSpPr>
          <p:nvPr/>
        </p:nvSpPr>
        <p:spPr bwMode="auto">
          <a:xfrm flipH="1" flipV="1">
            <a:off x="5102360" y="4033288"/>
            <a:ext cx="7938" cy="706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7" name="Line 31"/>
          <p:cNvSpPr>
            <a:spLocks noChangeShapeType="1"/>
          </p:cNvSpPr>
          <p:nvPr/>
        </p:nvSpPr>
        <p:spPr bwMode="auto">
          <a:xfrm>
            <a:off x="4230823" y="4734963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8" name="Line 32"/>
          <p:cNvSpPr>
            <a:spLocks noChangeShapeType="1"/>
          </p:cNvSpPr>
          <p:nvPr/>
        </p:nvSpPr>
        <p:spPr bwMode="auto">
          <a:xfrm flipV="1">
            <a:off x="4226060" y="5238201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9" name="Line 33"/>
          <p:cNvSpPr>
            <a:spLocks noChangeShapeType="1"/>
          </p:cNvSpPr>
          <p:nvPr/>
        </p:nvSpPr>
        <p:spPr bwMode="auto">
          <a:xfrm>
            <a:off x="4665798" y="4026938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0" name="Line 34"/>
          <p:cNvSpPr>
            <a:spLocks noChangeShapeType="1"/>
          </p:cNvSpPr>
          <p:nvPr/>
        </p:nvSpPr>
        <p:spPr bwMode="auto">
          <a:xfrm flipV="1">
            <a:off x="4661035" y="5244551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1" name="Line 35"/>
          <p:cNvSpPr>
            <a:spLocks noChangeShapeType="1"/>
          </p:cNvSpPr>
          <p:nvPr/>
        </p:nvSpPr>
        <p:spPr bwMode="auto">
          <a:xfrm>
            <a:off x="4659448" y="4199976"/>
            <a:ext cx="0" cy="1096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42" name="Line 36"/>
          <p:cNvSpPr>
            <a:spLocks noChangeShapeType="1"/>
          </p:cNvSpPr>
          <p:nvPr/>
        </p:nvSpPr>
        <p:spPr bwMode="auto">
          <a:xfrm>
            <a:off x="4230823" y="4896888"/>
            <a:ext cx="0" cy="36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55" name="Group 10"/>
          <p:cNvGrpSpPr>
            <a:grpSpLocks/>
          </p:cNvGrpSpPr>
          <p:nvPr/>
        </p:nvGrpSpPr>
        <p:grpSpPr bwMode="auto">
          <a:xfrm flipH="1">
            <a:off x="3549648" y="3955953"/>
            <a:ext cx="142875" cy="144462"/>
            <a:chOff x="1429" y="2659"/>
            <a:chExt cx="90" cy="91"/>
          </a:xfrm>
        </p:grpSpPr>
        <p:sp>
          <p:nvSpPr>
            <p:cNvPr id="56" name="Line 11"/>
            <p:cNvSpPr>
              <a:spLocks noChangeShapeType="1"/>
            </p:cNvSpPr>
            <p:nvPr/>
          </p:nvSpPr>
          <p:spPr bwMode="auto">
            <a:xfrm flipH="1">
              <a:off x="1429" y="2659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12"/>
            <p:cNvSpPr>
              <a:spLocks noChangeShapeType="1"/>
            </p:cNvSpPr>
            <p:nvPr/>
          </p:nvSpPr>
          <p:spPr bwMode="auto">
            <a:xfrm flipH="1">
              <a:off x="1429" y="2750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13"/>
            <p:cNvSpPr>
              <a:spLocks noChangeShapeType="1"/>
            </p:cNvSpPr>
            <p:nvPr/>
          </p:nvSpPr>
          <p:spPr bwMode="auto">
            <a:xfrm>
              <a:off x="1429" y="265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oup 5"/>
          <p:cNvGrpSpPr>
            <a:grpSpLocks/>
          </p:cNvGrpSpPr>
          <p:nvPr/>
        </p:nvGrpSpPr>
        <p:grpSpPr bwMode="auto">
          <a:xfrm>
            <a:off x="3383153" y="3955953"/>
            <a:ext cx="142875" cy="144462"/>
            <a:chOff x="1429" y="2659"/>
            <a:chExt cx="90" cy="91"/>
          </a:xfrm>
        </p:grpSpPr>
        <p:grpSp>
          <p:nvGrpSpPr>
            <p:cNvPr id="60" name="Group 6"/>
            <p:cNvGrpSpPr>
              <a:grpSpLocks/>
            </p:cNvGrpSpPr>
            <p:nvPr/>
          </p:nvGrpSpPr>
          <p:grpSpPr bwMode="auto">
            <a:xfrm>
              <a:off x="1429" y="2659"/>
              <a:ext cx="90" cy="91"/>
              <a:chOff x="1429" y="2659"/>
              <a:chExt cx="90" cy="91"/>
            </a:xfrm>
          </p:grpSpPr>
          <p:sp>
            <p:nvSpPr>
              <p:cNvPr id="62" name="Line 7"/>
              <p:cNvSpPr>
                <a:spLocks noChangeShapeType="1"/>
              </p:cNvSpPr>
              <p:nvPr/>
            </p:nvSpPr>
            <p:spPr bwMode="auto">
              <a:xfrm flipH="1">
                <a:off x="1429" y="2659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8"/>
              <p:cNvSpPr>
                <a:spLocks noChangeShapeType="1"/>
              </p:cNvSpPr>
              <p:nvPr/>
            </p:nvSpPr>
            <p:spPr bwMode="auto">
              <a:xfrm flipH="1">
                <a:off x="1429" y="2750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Line 9"/>
            <p:cNvSpPr>
              <a:spLocks noChangeShapeType="1"/>
            </p:cNvSpPr>
            <p:nvPr/>
          </p:nvSpPr>
          <p:spPr bwMode="auto">
            <a:xfrm>
              <a:off x="1429" y="265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" name="Group 10"/>
          <p:cNvGrpSpPr>
            <a:grpSpLocks/>
          </p:cNvGrpSpPr>
          <p:nvPr/>
        </p:nvGrpSpPr>
        <p:grpSpPr bwMode="auto">
          <a:xfrm flipH="1">
            <a:off x="3529518" y="4660449"/>
            <a:ext cx="142875" cy="144462"/>
            <a:chOff x="1429" y="2659"/>
            <a:chExt cx="90" cy="91"/>
          </a:xfrm>
        </p:grpSpPr>
        <p:sp>
          <p:nvSpPr>
            <p:cNvPr id="65" name="Line 11"/>
            <p:cNvSpPr>
              <a:spLocks noChangeShapeType="1"/>
            </p:cNvSpPr>
            <p:nvPr/>
          </p:nvSpPr>
          <p:spPr bwMode="auto">
            <a:xfrm flipH="1">
              <a:off x="1429" y="2659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12"/>
            <p:cNvSpPr>
              <a:spLocks noChangeShapeType="1"/>
            </p:cNvSpPr>
            <p:nvPr/>
          </p:nvSpPr>
          <p:spPr bwMode="auto">
            <a:xfrm flipH="1">
              <a:off x="1429" y="2750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13"/>
            <p:cNvSpPr>
              <a:spLocks noChangeShapeType="1"/>
            </p:cNvSpPr>
            <p:nvPr/>
          </p:nvSpPr>
          <p:spPr bwMode="auto">
            <a:xfrm>
              <a:off x="1429" y="265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" name="Group 5"/>
          <p:cNvGrpSpPr>
            <a:grpSpLocks/>
          </p:cNvGrpSpPr>
          <p:nvPr/>
        </p:nvGrpSpPr>
        <p:grpSpPr bwMode="auto">
          <a:xfrm>
            <a:off x="3363023" y="4660449"/>
            <a:ext cx="142875" cy="144462"/>
            <a:chOff x="1429" y="2659"/>
            <a:chExt cx="90" cy="91"/>
          </a:xfrm>
        </p:grpSpPr>
        <p:grpSp>
          <p:nvGrpSpPr>
            <p:cNvPr id="69" name="Group 6"/>
            <p:cNvGrpSpPr>
              <a:grpSpLocks/>
            </p:cNvGrpSpPr>
            <p:nvPr/>
          </p:nvGrpSpPr>
          <p:grpSpPr bwMode="auto">
            <a:xfrm>
              <a:off x="1429" y="2659"/>
              <a:ext cx="90" cy="91"/>
              <a:chOff x="1429" y="2659"/>
              <a:chExt cx="90" cy="91"/>
            </a:xfrm>
          </p:grpSpPr>
          <p:sp>
            <p:nvSpPr>
              <p:cNvPr id="71" name="Line 7"/>
              <p:cNvSpPr>
                <a:spLocks noChangeShapeType="1"/>
              </p:cNvSpPr>
              <p:nvPr/>
            </p:nvSpPr>
            <p:spPr bwMode="auto">
              <a:xfrm flipH="1">
                <a:off x="1429" y="2659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8"/>
              <p:cNvSpPr>
                <a:spLocks noChangeShapeType="1"/>
              </p:cNvSpPr>
              <p:nvPr/>
            </p:nvSpPr>
            <p:spPr bwMode="auto">
              <a:xfrm flipH="1">
                <a:off x="1429" y="2750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" name="Line 9"/>
            <p:cNvSpPr>
              <a:spLocks noChangeShapeType="1"/>
            </p:cNvSpPr>
            <p:nvPr/>
          </p:nvSpPr>
          <p:spPr bwMode="auto">
            <a:xfrm>
              <a:off x="1429" y="265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3" name="Straight Connector 12"/>
          <p:cNvCxnSpPr/>
          <p:nvPr/>
        </p:nvCxnSpPr>
        <p:spPr bwMode="auto">
          <a:xfrm>
            <a:off x="3692523" y="4023360"/>
            <a:ext cx="97327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3672393" y="4727448"/>
            <a:ext cx="5512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29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 of 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Traditional models are action based</a:t>
            </a:r>
          </a:p>
          <a:p>
            <a:pPr lvl="1"/>
            <a:r>
              <a:rPr lang="en-US" sz="1400" dirty="0" smtClean="0"/>
              <a:t>Petri nets</a:t>
            </a:r>
          </a:p>
          <a:p>
            <a:pPr lvl="1"/>
            <a:r>
              <a:rPr lang="en-US" sz="1400" dirty="0" smtClean="0"/>
              <a:t>Work flow / Data flow</a:t>
            </a:r>
          </a:p>
          <a:p>
            <a:pPr lvl="1"/>
            <a:r>
              <a:rPr lang="en-US" sz="1400" dirty="0" smtClean="0"/>
              <a:t>Process algebra / calculi</a:t>
            </a:r>
          </a:p>
          <a:p>
            <a:pPr lvl="1"/>
            <a:r>
              <a:rPr lang="en-US" sz="1400" dirty="0" smtClean="0"/>
              <a:t>Actor models / Agents</a:t>
            </a:r>
          </a:p>
          <a:p>
            <a:pPr lvl="1"/>
            <a:r>
              <a:rPr lang="en-US" sz="1400" dirty="0" smtClean="0"/>
              <a:t>…</a:t>
            </a:r>
          </a:p>
          <a:p>
            <a:r>
              <a:rPr lang="en-US" sz="2400" dirty="0" smtClean="0"/>
              <a:t>In prominent models, a system is composed from building blocks that represent actions/processes</a:t>
            </a:r>
          </a:p>
          <a:p>
            <a:r>
              <a:rPr lang="en-US" sz="2400" dirty="0" smtClean="0"/>
              <a:t>Interaction becomes an implicit side-effect</a:t>
            </a:r>
          </a:p>
          <a:p>
            <a:pPr lvl="1"/>
            <a:r>
              <a:rPr lang="en-US" sz="1800" dirty="0" smtClean="0"/>
              <a:t>Makes coordination of interaction more difficult to</a:t>
            </a:r>
          </a:p>
          <a:p>
            <a:pPr lvl="2"/>
            <a:r>
              <a:rPr lang="en-US" sz="1400" dirty="0" smtClean="0"/>
              <a:t>Specify</a:t>
            </a:r>
          </a:p>
          <a:p>
            <a:pPr lvl="2"/>
            <a:r>
              <a:rPr lang="en-US" sz="1400" dirty="0" smtClean="0"/>
              <a:t>Verify</a:t>
            </a:r>
          </a:p>
          <a:p>
            <a:pPr lvl="2"/>
            <a:r>
              <a:rPr lang="en-US" sz="1400" dirty="0" smtClean="0"/>
              <a:t>Manipulate</a:t>
            </a:r>
          </a:p>
          <a:p>
            <a:pPr lvl="2"/>
            <a:r>
              <a:rPr lang="en-US" sz="1400" dirty="0" smtClean="0"/>
              <a:t>Reuse</a:t>
            </a:r>
          </a:p>
          <a:p>
            <a:pPr lvl="2"/>
            <a:endParaRPr lang="en-US" sz="1200" dirty="0" smtClean="0"/>
          </a:p>
          <a:p>
            <a:pPr lvl="2"/>
            <a:endParaRPr lang="en-US" sz="1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7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0" name="Oval 29"/>
          <p:cNvSpPr>
            <a:spLocks noChangeArrowheads="1"/>
          </p:cNvSpPr>
          <p:nvPr/>
        </p:nvSpPr>
        <p:spPr bwMode="auto">
          <a:xfrm>
            <a:off x="3267075" y="4760913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Variable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85950"/>
            <a:ext cx="8139113" cy="4171950"/>
          </a:xfrm>
        </p:spPr>
        <p:txBody>
          <a:bodyPr/>
          <a:lstStyle/>
          <a:p>
            <a:r>
              <a:rPr lang="en-US" sz="2800" smtClean="0"/>
              <a:t>Every input value is remembered and repeatedly reproduced as output, zero or more times, until it is replaced by the next input value.</a:t>
            </a:r>
          </a:p>
        </p:txBody>
      </p:sp>
      <p:sp>
        <p:nvSpPr>
          <p:cNvPr id="12295" name="Line 4"/>
          <p:cNvSpPr>
            <a:spLocks noChangeShapeType="1"/>
          </p:cNvSpPr>
          <p:nvPr/>
        </p:nvSpPr>
        <p:spPr bwMode="auto">
          <a:xfrm flipV="1">
            <a:off x="3201988" y="5178425"/>
            <a:ext cx="7937" cy="192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Line 5"/>
          <p:cNvSpPr>
            <a:spLocks noChangeShapeType="1"/>
          </p:cNvSpPr>
          <p:nvPr/>
        </p:nvSpPr>
        <p:spPr bwMode="auto">
          <a:xfrm>
            <a:off x="3384550" y="5186363"/>
            <a:ext cx="0" cy="1920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6"/>
          <p:cNvSpPr>
            <a:spLocks noChangeShapeType="1"/>
          </p:cNvSpPr>
          <p:nvPr/>
        </p:nvSpPr>
        <p:spPr bwMode="auto">
          <a:xfrm flipV="1">
            <a:off x="3384550" y="5378450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Line 7"/>
          <p:cNvSpPr>
            <a:spLocks noChangeShapeType="1"/>
          </p:cNvSpPr>
          <p:nvPr/>
        </p:nvSpPr>
        <p:spPr bwMode="auto">
          <a:xfrm flipH="1" flipV="1">
            <a:off x="3200400" y="5559425"/>
            <a:ext cx="192088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Line 8"/>
          <p:cNvSpPr>
            <a:spLocks noChangeShapeType="1"/>
          </p:cNvSpPr>
          <p:nvPr/>
        </p:nvSpPr>
        <p:spPr bwMode="auto">
          <a:xfrm flipV="1">
            <a:off x="3205163" y="5365750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0" name="Line 9"/>
          <p:cNvSpPr>
            <a:spLocks noChangeShapeType="1"/>
          </p:cNvSpPr>
          <p:nvPr/>
        </p:nvSpPr>
        <p:spPr bwMode="auto">
          <a:xfrm flipH="1" flipV="1">
            <a:off x="3203575" y="5173663"/>
            <a:ext cx="192088" cy="7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Line 10"/>
          <p:cNvSpPr>
            <a:spLocks noChangeShapeType="1"/>
          </p:cNvSpPr>
          <p:nvPr/>
        </p:nvSpPr>
        <p:spPr bwMode="auto">
          <a:xfrm>
            <a:off x="4125913" y="5373688"/>
            <a:ext cx="7937" cy="1920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2" name="Line 11"/>
          <p:cNvSpPr>
            <a:spLocks noChangeShapeType="1"/>
          </p:cNvSpPr>
          <p:nvPr/>
        </p:nvSpPr>
        <p:spPr bwMode="auto">
          <a:xfrm flipV="1">
            <a:off x="4308475" y="5365750"/>
            <a:ext cx="0" cy="1920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3" name="Line 12"/>
          <p:cNvSpPr>
            <a:spLocks noChangeShapeType="1"/>
          </p:cNvSpPr>
          <p:nvPr/>
        </p:nvSpPr>
        <p:spPr bwMode="auto">
          <a:xfrm>
            <a:off x="4308475" y="5191125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Line 13"/>
          <p:cNvSpPr>
            <a:spLocks noChangeShapeType="1"/>
          </p:cNvSpPr>
          <p:nvPr/>
        </p:nvSpPr>
        <p:spPr bwMode="auto">
          <a:xfrm flipH="1">
            <a:off x="4124325" y="5176838"/>
            <a:ext cx="192088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Line 14"/>
          <p:cNvSpPr>
            <a:spLocks noChangeShapeType="1"/>
          </p:cNvSpPr>
          <p:nvPr/>
        </p:nvSpPr>
        <p:spPr bwMode="auto">
          <a:xfrm>
            <a:off x="4129088" y="5203825"/>
            <a:ext cx="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Line 15"/>
          <p:cNvSpPr>
            <a:spLocks noChangeShapeType="1"/>
          </p:cNvSpPr>
          <p:nvPr/>
        </p:nvSpPr>
        <p:spPr bwMode="auto">
          <a:xfrm flipH="1">
            <a:off x="4127500" y="5562600"/>
            <a:ext cx="192088" cy="79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Line 16"/>
          <p:cNvSpPr>
            <a:spLocks noChangeShapeType="1"/>
          </p:cNvSpPr>
          <p:nvPr/>
        </p:nvSpPr>
        <p:spPr bwMode="auto">
          <a:xfrm flipV="1">
            <a:off x="3297238" y="4795838"/>
            <a:ext cx="0" cy="3746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Line 17"/>
          <p:cNvSpPr>
            <a:spLocks noChangeShapeType="1"/>
          </p:cNvSpPr>
          <p:nvPr/>
        </p:nvSpPr>
        <p:spPr bwMode="auto">
          <a:xfrm flipV="1">
            <a:off x="3300413" y="5561013"/>
            <a:ext cx="0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9" name="Line 18"/>
          <p:cNvSpPr>
            <a:spLocks noChangeShapeType="1"/>
          </p:cNvSpPr>
          <p:nvPr/>
        </p:nvSpPr>
        <p:spPr bwMode="auto">
          <a:xfrm flipV="1">
            <a:off x="4224338" y="5564188"/>
            <a:ext cx="0" cy="3746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Line 19"/>
          <p:cNvSpPr>
            <a:spLocks noChangeShapeType="1"/>
          </p:cNvSpPr>
          <p:nvPr/>
        </p:nvSpPr>
        <p:spPr bwMode="auto">
          <a:xfrm flipV="1">
            <a:off x="4227513" y="4797425"/>
            <a:ext cx="0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Line 20"/>
          <p:cNvSpPr>
            <a:spLocks noChangeShapeType="1"/>
          </p:cNvSpPr>
          <p:nvPr/>
        </p:nvSpPr>
        <p:spPr bwMode="auto">
          <a:xfrm flipH="1">
            <a:off x="3297238" y="4795838"/>
            <a:ext cx="922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Line 21"/>
          <p:cNvSpPr>
            <a:spLocks noChangeShapeType="1"/>
          </p:cNvSpPr>
          <p:nvPr/>
        </p:nvSpPr>
        <p:spPr bwMode="auto">
          <a:xfrm flipH="1">
            <a:off x="3300413" y="5949950"/>
            <a:ext cx="922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3" name="Line 22"/>
          <p:cNvSpPr>
            <a:spLocks noChangeShapeType="1"/>
          </p:cNvSpPr>
          <p:nvPr/>
        </p:nvSpPr>
        <p:spPr bwMode="auto">
          <a:xfrm flipH="1">
            <a:off x="2765425" y="4803775"/>
            <a:ext cx="531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4" name="Line 23"/>
          <p:cNvSpPr>
            <a:spLocks noChangeShapeType="1"/>
          </p:cNvSpPr>
          <p:nvPr/>
        </p:nvSpPr>
        <p:spPr bwMode="auto">
          <a:xfrm flipH="1">
            <a:off x="4221163" y="5949950"/>
            <a:ext cx="5318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5" name="Line 24"/>
          <p:cNvSpPr>
            <a:spLocks noChangeShapeType="1"/>
          </p:cNvSpPr>
          <p:nvPr/>
        </p:nvSpPr>
        <p:spPr bwMode="auto">
          <a:xfrm flipH="1">
            <a:off x="2373313" y="4795838"/>
            <a:ext cx="4000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6" name="Line 25"/>
          <p:cNvSpPr>
            <a:spLocks noChangeShapeType="1"/>
          </p:cNvSpPr>
          <p:nvPr/>
        </p:nvSpPr>
        <p:spPr bwMode="auto">
          <a:xfrm>
            <a:off x="2738438" y="4795838"/>
            <a:ext cx="558800" cy="1149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7" name="Rectangle 26"/>
          <p:cNvSpPr>
            <a:spLocks noChangeArrowheads="1"/>
          </p:cNvSpPr>
          <p:nvPr/>
        </p:nvSpPr>
        <p:spPr bwMode="auto">
          <a:xfrm>
            <a:off x="2389188" y="4543425"/>
            <a:ext cx="2359025" cy="1636713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Oval 27"/>
          <p:cNvSpPr>
            <a:spLocks noChangeArrowheads="1"/>
          </p:cNvSpPr>
          <p:nvPr/>
        </p:nvSpPr>
        <p:spPr bwMode="auto">
          <a:xfrm>
            <a:off x="2339975" y="4762500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Oval 28"/>
          <p:cNvSpPr>
            <a:spLocks noChangeArrowheads="1"/>
          </p:cNvSpPr>
          <p:nvPr/>
        </p:nvSpPr>
        <p:spPr bwMode="auto">
          <a:xfrm>
            <a:off x="2724150" y="4757738"/>
            <a:ext cx="71438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1" name="Oval 30"/>
          <p:cNvSpPr>
            <a:spLocks noChangeArrowheads="1"/>
          </p:cNvSpPr>
          <p:nvPr/>
        </p:nvSpPr>
        <p:spPr bwMode="auto">
          <a:xfrm>
            <a:off x="3262313" y="5907088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Oval 31"/>
          <p:cNvSpPr>
            <a:spLocks noChangeArrowheads="1"/>
          </p:cNvSpPr>
          <p:nvPr/>
        </p:nvSpPr>
        <p:spPr bwMode="auto">
          <a:xfrm>
            <a:off x="4186238" y="5918200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3" name="Oval 32"/>
          <p:cNvSpPr>
            <a:spLocks noChangeArrowheads="1"/>
          </p:cNvSpPr>
          <p:nvPr/>
        </p:nvSpPr>
        <p:spPr bwMode="auto">
          <a:xfrm>
            <a:off x="4713288" y="5913438"/>
            <a:ext cx="71437" cy="73025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6238875" y="5245100"/>
            <a:ext cx="1296988" cy="227013"/>
            <a:chOff x="3165" y="2664"/>
            <a:chExt cx="817" cy="143"/>
          </a:xfrm>
        </p:grpSpPr>
        <p:sp>
          <p:nvSpPr>
            <p:cNvPr id="12326" name="Oval 34"/>
            <p:cNvSpPr>
              <a:spLocks noChangeArrowheads="1"/>
            </p:cNvSpPr>
            <p:nvPr/>
          </p:nvSpPr>
          <p:spPr bwMode="auto">
            <a:xfrm>
              <a:off x="3451" y="2664"/>
              <a:ext cx="257" cy="143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Line 35"/>
            <p:cNvSpPr>
              <a:spLocks noChangeShapeType="1"/>
            </p:cNvSpPr>
            <p:nvPr/>
          </p:nvSpPr>
          <p:spPr bwMode="auto">
            <a:xfrm flipH="1">
              <a:off x="3165" y="2742"/>
              <a:ext cx="2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8" name="Line 36"/>
            <p:cNvSpPr>
              <a:spLocks noChangeShapeType="1"/>
            </p:cNvSpPr>
            <p:nvPr/>
          </p:nvSpPr>
          <p:spPr bwMode="auto">
            <a:xfrm flipH="1">
              <a:off x="3702" y="2739"/>
              <a:ext cx="2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2290" name="Object 39"/>
          <p:cNvGraphicFramePr>
            <a:graphicFrameLocks noGrp="1" noChangeAspect="1"/>
          </p:cNvGraphicFramePr>
          <p:nvPr>
            <p:ph sz="half" idx="2"/>
          </p:nvPr>
        </p:nvGraphicFramePr>
        <p:xfrm>
          <a:off x="5494338" y="5240338"/>
          <a:ext cx="255587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620" name="Microsoft Equation 3.0" r:id="rId4" imgW="126720" imgH="114120" progId="Equation.3">
                  <p:embed/>
                </p:oleObj>
              </mc:Choice>
              <mc:Fallback>
                <p:oleObj name="Microsoft Equation 3.0" r:id="rId4" imgW="126720" imgH="11412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8" y="5240338"/>
                        <a:ext cx="255587" cy="230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ADFD-08B4-433F-9650-EE3CA221A77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0" grpId="0"/>
      <p:bldP spid="29389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Buffered Producers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Adding variables to the sequencer solution, buffers the actions of the producers and the consumer.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92485" y="3836438"/>
            <a:ext cx="3919538" cy="2232025"/>
            <a:chOff x="1702" y="2300"/>
            <a:chExt cx="2469" cy="1406"/>
          </a:xfrm>
        </p:grpSpPr>
        <p:sp>
          <p:nvSpPr>
            <p:cNvPr id="38920" name="Oval 5"/>
            <p:cNvSpPr>
              <a:spLocks noChangeArrowheads="1"/>
            </p:cNvSpPr>
            <p:nvPr/>
          </p:nvSpPr>
          <p:spPr bwMode="auto">
            <a:xfrm>
              <a:off x="2391" y="2349"/>
              <a:ext cx="257" cy="143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Line 6"/>
            <p:cNvSpPr>
              <a:spLocks noChangeShapeType="1"/>
            </p:cNvSpPr>
            <p:nvPr/>
          </p:nvSpPr>
          <p:spPr bwMode="auto">
            <a:xfrm flipH="1">
              <a:off x="2105" y="2427"/>
              <a:ext cx="2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22" name="AutoShape 7"/>
            <p:cNvSpPr>
              <a:spLocks noChangeArrowheads="1"/>
            </p:cNvSpPr>
            <p:nvPr/>
          </p:nvSpPr>
          <p:spPr bwMode="auto">
            <a:xfrm>
              <a:off x="1715" y="2300"/>
              <a:ext cx="384" cy="240"/>
            </a:xfrm>
            <a:prstGeom prst="flowChartProcess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sz="1400" dirty="0">
                <a:latin typeface="Times New Roman" pitchFamily="18" charset="0"/>
              </a:endParaRPr>
            </a:p>
          </p:txBody>
        </p:sp>
        <p:sp>
          <p:nvSpPr>
            <p:cNvPr id="38923" name="Oval 8"/>
            <p:cNvSpPr>
              <a:spLocks noChangeArrowheads="1"/>
            </p:cNvSpPr>
            <p:nvPr/>
          </p:nvSpPr>
          <p:spPr bwMode="auto">
            <a:xfrm>
              <a:off x="2074" y="2400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" name="Oval 9"/>
            <p:cNvSpPr>
              <a:spLocks noChangeArrowheads="1"/>
            </p:cNvSpPr>
            <p:nvPr/>
          </p:nvSpPr>
          <p:spPr bwMode="auto">
            <a:xfrm>
              <a:off x="2896" y="3297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2092" y="2791"/>
              <a:ext cx="817" cy="143"/>
              <a:chOff x="3165" y="2664"/>
              <a:chExt cx="817" cy="143"/>
            </a:xfrm>
          </p:grpSpPr>
          <p:sp>
            <p:nvSpPr>
              <p:cNvPr id="38949" name="Oval 11"/>
              <p:cNvSpPr>
                <a:spLocks noChangeArrowheads="1"/>
              </p:cNvSpPr>
              <p:nvPr/>
            </p:nvSpPr>
            <p:spPr bwMode="auto">
              <a:xfrm>
                <a:off x="3451" y="2664"/>
                <a:ext cx="257" cy="143"/>
              </a:xfrm>
              <a:prstGeom prst="ellips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50" name="Line 12"/>
              <p:cNvSpPr>
                <a:spLocks noChangeShapeType="1"/>
              </p:cNvSpPr>
              <p:nvPr/>
            </p:nvSpPr>
            <p:spPr bwMode="auto">
              <a:xfrm flipH="1">
                <a:off x="3165" y="2742"/>
                <a:ext cx="2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8951" name="Line 13"/>
              <p:cNvSpPr>
                <a:spLocks noChangeShapeType="1"/>
              </p:cNvSpPr>
              <p:nvPr/>
            </p:nvSpPr>
            <p:spPr bwMode="auto">
              <a:xfrm flipH="1">
                <a:off x="3702" y="2739"/>
                <a:ext cx="2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26" name="AutoShape 14"/>
            <p:cNvSpPr>
              <a:spLocks noChangeArrowheads="1"/>
            </p:cNvSpPr>
            <p:nvPr/>
          </p:nvSpPr>
          <p:spPr bwMode="auto">
            <a:xfrm>
              <a:off x="1702" y="2742"/>
              <a:ext cx="384" cy="240"/>
            </a:xfrm>
            <a:prstGeom prst="flowChartProcess">
              <a:avLst/>
            </a:prstGeom>
            <a:solidFill>
              <a:srgbClr val="339966"/>
            </a:solidFill>
            <a:ln w="9525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endParaRPr kumimoji="0" lang="en-US" sz="1400" dirty="0">
                <a:latin typeface="Times New Roman" pitchFamily="18" charset="0"/>
              </a:endParaRPr>
            </a:p>
          </p:txBody>
        </p:sp>
        <p:sp>
          <p:nvSpPr>
            <p:cNvPr id="38927" name="Oval 15"/>
            <p:cNvSpPr>
              <a:spLocks noChangeArrowheads="1"/>
            </p:cNvSpPr>
            <p:nvPr/>
          </p:nvSpPr>
          <p:spPr bwMode="auto">
            <a:xfrm>
              <a:off x="2061" y="2842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8928" name="Oval 16"/>
            <p:cNvSpPr>
              <a:spLocks noChangeArrowheads="1"/>
            </p:cNvSpPr>
            <p:nvPr/>
          </p:nvSpPr>
          <p:spPr bwMode="auto">
            <a:xfrm>
              <a:off x="2898" y="2844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Line 17"/>
            <p:cNvSpPr>
              <a:spLocks noChangeShapeType="1"/>
            </p:cNvSpPr>
            <p:nvPr/>
          </p:nvSpPr>
          <p:spPr bwMode="auto">
            <a:xfrm flipH="1">
              <a:off x="3191" y="2423"/>
              <a:ext cx="2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0" name="Line 18"/>
            <p:cNvSpPr>
              <a:spLocks noChangeShapeType="1"/>
            </p:cNvSpPr>
            <p:nvPr/>
          </p:nvSpPr>
          <p:spPr bwMode="auto">
            <a:xfrm flipH="1" flipV="1">
              <a:off x="2644" y="2419"/>
              <a:ext cx="549" cy="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1" name="Oval 19"/>
            <p:cNvSpPr>
              <a:spLocks noChangeArrowheads="1"/>
            </p:cNvSpPr>
            <p:nvPr/>
          </p:nvSpPr>
          <p:spPr bwMode="auto">
            <a:xfrm>
              <a:off x="3173" y="2399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3453" y="2302"/>
              <a:ext cx="718" cy="240"/>
              <a:chOff x="3738" y="2302"/>
              <a:chExt cx="718" cy="240"/>
            </a:xfrm>
          </p:grpSpPr>
          <p:sp>
            <p:nvSpPr>
              <p:cNvPr id="38945" name="AutoShape 21"/>
              <p:cNvSpPr>
                <a:spLocks noChangeArrowheads="1"/>
              </p:cNvSpPr>
              <p:nvPr/>
            </p:nvSpPr>
            <p:spPr bwMode="auto">
              <a:xfrm>
                <a:off x="4072" y="2302"/>
                <a:ext cx="384" cy="240"/>
              </a:xfrm>
              <a:prstGeom prst="flowChartProcess">
                <a:avLst/>
              </a:prstGeom>
              <a:solidFill>
                <a:srgbClr val="0033CC"/>
              </a:solidFill>
              <a:ln w="9525">
                <a:solidFill>
                  <a:srgbClr val="0033CC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FontTx/>
                  <a:buNone/>
                </a:pPr>
                <a:endParaRPr kumimoji="0" lang="en-US" sz="1400" dirty="0">
                  <a:latin typeface="Times New Roman" pitchFamily="18" charset="0"/>
                </a:endParaRPr>
              </a:p>
            </p:txBody>
          </p:sp>
          <p:sp>
            <p:nvSpPr>
              <p:cNvPr id="38946" name="Line 22"/>
              <p:cNvSpPr>
                <a:spLocks noChangeShapeType="1"/>
              </p:cNvSpPr>
              <p:nvPr/>
            </p:nvSpPr>
            <p:spPr bwMode="auto">
              <a:xfrm flipH="1">
                <a:off x="3788" y="2420"/>
                <a:ext cx="2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7" name="Oval 23"/>
              <p:cNvSpPr>
                <a:spLocks noChangeArrowheads="1"/>
              </p:cNvSpPr>
              <p:nvPr/>
            </p:nvSpPr>
            <p:spPr bwMode="auto">
              <a:xfrm>
                <a:off x="4048" y="2399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8" name="Oval 24"/>
              <p:cNvSpPr>
                <a:spLocks noChangeArrowheads="1"/>
              </p:cNvSpPr>
              <p:nvPr/>
            </p:nvSpPr>
            <p:spPr bwMode="auto">
              <a:xfrm>
                <a:off x="3738" y="2399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665" y="3317"/>
              <a:ext cx="773" cy="389"/>
              <a:chOff x="2665" y="3127"/>
              <a:chExt cx="773" cy="389"/>
            </a:xfrm>
          </p:grpSpPr>
          <p:sp>
            <p:nvSpPr>
              <p:cNvPr id="38943" name="Rectangle 26"/>
              <p:cNvSpPr>
                <a:spLocks noChangeArrowheads="1"/>
              </p:cNvSpPr>
              <p:nvPr/>
            </p:nvSpPr>
            <p:spPr bwMode="auto">
              <a:xfrm>
                <a:off x="2665" y="3127"/>
                <a:ext cx="773" cy="389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44" name="Text Box 27"/>
              <p:cNvSpPr txBox="1">
                <a:spLocks noChangeArrowheads="1"/>
              </p:cNvSpPr>
              <p:nvPr/>
            </p:nvSpPr>
            <p:spPr bwMode="auto">
              <a:xfrm>
                <a:off x="2733" y="3219"/>
                <a:ext cx="633" cy="19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Monotype Sorts" pitchFamily="2" charset="2"/>
                  <a:buNone/>
                </a:pPr>
                <a:r>
                  <a:rPr lang="en-US" sz="1400"/>
                  <a:t>Sequencer</a:t>
                </a:r>
              </a:p>
            </p:txBody>
          </p:sp>
        </p:grpSp>
        <p:sp>
          <p:nvSpPr>
            <p:cNvPr id="38934" name="Oval 28"/>
            <p:cNvSpPr>
              <a:spLocks noChangeArrowheads="1"/>
            </p:cNvSpPr>
            <p:nvPr/>
          </p:nvSpPr>
          <p:spPr bwMode="auto">
            <a:xfrm>
              <a:off x="3173" y="3294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5" name="Line 29"/>
            <p:cNvSpPr>
              <a:spLocks noChangeShapeType="1"/>
            </p:cNvSpPr>
            <p:nvPr/>
          </p:nvSpPr>
          <p:spPr bwMode="auto">
            <a:xfrm>
              <a:off x="2918" y="2864"/>
              <a:ext cx="5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6" name="Line 30"/>
            <p:cNvSpPr>
              <a:spLocks noChangeShapeType="1"/>
            </p:cNvSpPr>
            <p:nvPr/>
          </p:nvSpPr>
          <p:spPr bwMode="auto">
            <a:xfrm flipH="1" flipV="1">
              <a:off x="3472" y="2424"/>
              <a:ext cx="5" cy="4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Line 31"/>
            <p:cNvSpPr>
              <a:spLocks noChangeShapeType="1"/>
            </p:cNvSpPr>
            <p:nvPr/>
          </p:nvSpPr>
          <p:spPr bwMode="auto">
            <a:xfrm>
              <a:off x="2923" y="2866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Line 32"/>
            <p:cNvSpPr>
              <a:spLocks noChangeShapeType="1"/>
            </p:cNvSpPr>
            <p:nvPr/>
          </p:nvSpPr>
          <p:spPr bwMode="auto">
            <a:xfrm flipV="1">
              <a:off x="2920" y="3183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9" name="Line 33"/>
            <p:cNvSpPr>
              <a:spLocks noChangeShapeType="1"/>
            </p:cNvSpPr>
            <p:nvPr/>
          </p:nvSpPr>
          <p:spPr bwMode="auto">
            <a:xfrm>
              <a:off x="3197" y="2420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0" name="Line 34"/>
            <p:cNvSpPr>
              <a:spLocks noChangeShapeType="1"/>
            </p:cNvSpPr>
            <p:nvPr/>
          </p:nvSpPr>
          <p:spPr bwMode="auto">
            <a:xfrm flipV="1">
              <a:off x="3194" y="3187"/>
              <a:ext cx="0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1" name="Line 35"/>
            <p:cNvSpPr>
              <a:spLocks noChangeShapeType="1"/>
            </p:cNvSpPr>
            <p:nvPr/>
          </p:nvSpPr>
          <p:spPr bwMode="auto">
            <a:xfrm>
              <a:off x="3193" y="2529"/>
              <a:ext cx="0" cy="6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2" name="Line 36"/>
            <p:cNvSpPr>
              <a:spLocks noChangeShapeType="1"/>
            </p:cNvSpPr>
            <p:nvPr/>
          </p:nvSpPr>
          <p:spPr bwMode="auto">
            <a:xfrm>
              <a:off x="2923" y="2968"/>
              <a:ext cx="0" cy="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Dining Philosophers </a:t>
            </a:r>
            <a:r>
              <a:rPr lang="en-US" sz="3200" dirty="0" smtClean="0"/>
              <a:t>(problem)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420938" y="2051050"/>
            <a:ext cx="4208462" cy="3892550"/>
            <a:chOff x="812" y="1486"/>
            <a:chExt cx="2651" cy="2452"/>
          </a:xfrm>
        </p:grpSpPr>
        <p:sp>
          <p:nvSpPr>
            <p:cNvPr id="40968" name="Rectangle 5"/>
            <p:cNvSpPr>
              <a:spLocks noChangeArrowheads="1"/>
            </p:cNvSpPr>
            <p:nvPr/>
          </p:nvSpPr>
          <p:spPr bwMode="auto">
            <a:xfrm rot="-2666298">
              <a:off x="2448" y="1920"/>
              <a:ext cx="576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Rectangle 6"/>
            <p:cNvSpPr>
              <a:spLocks noChangeArrowheads="1"/>
            </p:cNvSpPr>
            <p:nvPr/>
          </p:nvSpPr>
          <p:spPr bwMode="auto">
            <a:xfrm rot="-2716851">
              <a:off x="1248" y="1920"/>
              <a:ext cx="576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Rectangle 7"/>
            <p:cNvSpPr>
              <a:spLocks noChangeArrowheads="1"/>
            </p:cNvSpPr>
            <p:nvPr/>
          </p:nvSpPr>
          <p:spPr bwMode="auto">
            <a:xfrm rot="-2615552">
              <a:off x="2442" y="2928"/>
              <a:ext cx="576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>
                <a:solidFill>
                  <a:srgbClr val="33CC33"/>
                </a:solidFill>
              </a:endParaRPr>
            </a:p>
          </p:txBody>
        </p:sp>
        <p:sp>
          <p:nvSpPr>
            <p:cNvPr id="40971" name="Rectangle 8"/>
            <p:cNvSpPr>
              <a:spLocks noChangeArrowheads="1"/>
            </p:cNvSpPr>
            <p:nvPr/>
          </p:nvSpPr>
          <p:spPr bwMode="auto">
            <a:xfrm rot="-2809768">
              <a:off x="1255" y="2928"/>
              <a:ext cx="576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064" y="3362"/>
              <a:ext cx="144" cy="576"/>
              <a:chOff x="3936" y="2160"/>
              <a:chExt cx="144" cy="576"/>
            </a:xfrm>
          </p:grpSpPr>
          <p:sp>
            <p:nvSpPr>
              <p:cNvPr id="41001" name="Rectangle 10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144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02" name="Line 11"/>
              <p:cNvSpPr>
                <a:spLocks noChangeShapeType="1"/>
              </p:cNvSpPr>
              <p:nvPr/>
            </p:nvSpPr>
            <p:spPr bwMode="auto">
              <a:xfrm>
                <a:off x="4009" y="216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3" name="Line 12"/>
              <p:cNvSpPr>
                <a:spLocks noChangeShapeType="1"/>
              </p:cNvSpPr>
              <p:nvPr/>
            </p:nvSpPr>
            <p:spPr bwMode="auto">
              <a:xfrm>
                <a:off x="4009" y="25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2064" y="1486"/>
              <a:ext cx="144" cy="576"/>
              <a:chOff x="3936" y="2160"/>
              <a:chExt cx="144" cy="576"/>
            </a:xfrm>
          </p:grpSpPr>
          <p:sp>
            <p:nvSpPr>
              <p:cNvPr id="40998" name="Rectangle 14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144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9" name="Line 15"/>
              <p:cNvSpPr>
                <a:spLocks noChangeShapeType="1"/>
              </p:cNvSpPr>
              <p:nvPr/>
            </p:nvSpPr>
            <p:spPr bwMode="auto">
              <a:xfrm>
                <a:off x="4009" y="216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0" name="Line 16"/>
              <p:cNvSpPr>
                <a:spLocks noChangeShapeType="1"/>
              </p:cNvSpPr>
              <p:nvPr/>
            </p:nvSpPr>
            <p:spPr bwMode="auto">
              <a:xfrm>
                <a:off x="4009" y="25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 rot="-5400000">
              <a:off x="1030" y="2424"/>
              <a:ext cx="144" cy="576"/>
              <a:chOff x="3936" y="2160"/>
              <a:chExt cx="144" cy="576"/>
            </a:xfrm>
          </p:grpSpPr>
          <p:sp>
            <p:nvSpPr>
              <p:cNvPr id="40995" name="Rectangle 18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144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6" name="Line 19"/>
              <p:cNvSpPr>
                <a:spLocks noChangeShapeType="1"/>
              </p:cNvSpPr>
              <p:nvPr/>
            </p:nvSpPr>
            <p:spPr bwMode="auto">
              <a:xfrm>
                <a:off x="4009" y="216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7" name="Line 20"/>
              <p:cNvSpPr>
                <a:spLocks noChangeShapeType="1"/>
              </p:cNvSpPr>
              <p:nvPr/>
            </p:nvSpPr>
            <p:spPr bwMode="auto">
              <a:xfrm>
                <a:off x="4009" y="25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 rot="-5400000">
              <a:off x="3098" y="2424"/>
              <a:ext cx="144" cy="576"/>
              <a:chOff x="3936" y="2160"/>
              <a:chExt cx="144" cy="576"/>
            </a:xfrm>
          </p:grpSpPr>
          <p:sp>
            <p:nvSpPr>
              <p:cNvPr id="40992" name="Rectangle 22"/>
              <p:cNvSpPr>
                <a:spLocks noChangeArrowheads="1"/>
              </p:cNvSpPr>
              <p:nvPr/>
            </p:nvSpPr>
            <p:spPr bwMode="auto">
              <a:xfrm>
                <a:off x="3936" y="2304"/>
                <a:ext cx="144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3" name="Line 23"/>
              <p:cNvSpPr>
                <a:spLocks noChangeShapeType="1"/>
              </p:cNvSpPr>
              <p:nvPr/>
            </p:nvSpPr>
            <p:spPr bwMode="auto">
              <a:xfrm>
                <a:off x="4009" y="216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4" name="Line 24"/>
              <p:cNvSpPr>
                <a:spLocks noChangeShapeType="1"/>
              </p:cNvSpPr>
              <p:nvPr/>
            </p:nvSpPr>
            <p:spPr bwMode="auto">
              <a:xfrm>
                <a:off x="4009" y="2592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0976" name="Line 25"/>
            <p:cNvSpPr>
              <a:spLocks noChangeShapeType="1"/>
            </p:cNvSpPr>
            <p:nvPr/>
          </p:nvSpPr>
          <p:spPr bwMode="auto">
            <a:xfrm flipV="1">
              <a:off x="2880" y="2710"/>
              <a:ext cx="0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7" name="Line 26"/>
            <p:cNvSpPr>
              <a:spLocks noChangeShapeType="1"/>
            </p:cNvSpPr>
            <p:nvPr/>
          </p:nvSpPr>
          <p:spPr bwMode="auto">
            <a:xfrm>
              <a:off x="2880" y="2474"/>
              <a:ext cx="0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8" name="Line 27"/>
            <p:cNvSpPr>
              <a:spLocks noChangeShapeType="1"/>
            </p:cNvSpPr>
            <p:nvPr/>
          </p:nvSpPr>
          <p:spPr bwMode="auto">
            <a:xfrm>
              <a:off x="3017" y="2330"/>
              <a:ext cx="446" cy="3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79" name="Line 28"/>
            <p:cNvSpPr>
              <a:spLocks noChangeShapeType="1"/>
            </p:cNvSpPr>
            <p:nvPr/>
          </p:nvSpPr>
          <p:spPr bwMode="auto">
            <a:xfrm flipV="1">
              <a:off x="3024" y="2710"/>
              <a:ext cx="439" cy="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0" name="Line 29"/>
            <p:cNvSpPr>
              <a:spLocks noChangeShapeType="1"/>
            </p:cNvSpPr>
            <p:nvPr/>
          </p:nvSpPr>
          <p:spPr bwMode="auto">
            <a:xfrm>
              <a:off x="2134" y="3358"/>
              <a:ext cx="340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Line 30"/>
            <p:cNvSpPr>
              <a:spLocks noChangeShapeType="1"/>
            </p:cNvSpPr>
            <p:nvPr/>
          </p:nvSpPr>
          <p:spPr bwMode="auto">
            <a:xfrm flipH="1">
              <a:off x="1800" y="3358"/>
              <a:ext cx="33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Line 31"/>
            <p:cNvSpPr>
              <a:spLocks noChangeShapeType="1"/>
            </p:cNvSpPr>
            <p:nvPr/>
          </p:nvSpPr>
          <p:spPr bwMode="auto">
            <a:xfrm>
              <a:off x="1663" y="3495"/>
              <a:ext cx="464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Line 32"/>
            <p:cNvSpPr>
              <a:spLocks noChangeShapeType="1"/>
            </p:cNvSpPr>
            <p:nvPr/>
          </p:nvSpPr>
          <p:spPr bwMode="auto">
            <a:xfrm flipH="1">
              <a:off x="2147" y="3502"/>
              <a:ext cx="45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Line 33"/>
            <p:cNvSpPr>
              <a:spLocks noChangeShapeType="1"/>
            </p:cNvSpPr>
            <p:nvPr/>
          </p:nvSpPr>
          <p:spPr bwMode="auto">
            <a:xfrm flipH="1" flipV="1">
              <a:off x="812" y="2716"/>
              <a:ext cx="432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5" name="Line 34"/>
            <p:cNvSpPr>
              <a:spLocks noChangeShapeType="1"/>
            </p:cNvSpPr>
            <p:nvPr/>
          </p:nvSpPr>
          <p:spPr bwMode="auto">
            <a:xfrm flipH="1">
              <a:off x="818" y="2324"/>
              <a:ext cx="426" cy="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6" name="Line 35"/>
            <p:cNvSpPr>
              <a:spLocks noChangeShapeType="1"/>
            </p:cNvSpPr>
            <p:nvPr/>
          </p:nvSpPr>
          <p:spPr bwMode="auto">
            <a:xfrm>
              <a:off x="1388" y="2716"/>
              <a:ext cx="0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7" name="Line 36"/>
            <p:cNvSpPr>
              <a:spLocks noChangeShapeType="1"/>
            </p:cNvSpPr>
            <p:nvPr/>
          </p:nvSpPr>
          <p:spPr bwMode="auto">
            <a:xfrm flipH="1" flipV="1">
              <a:off x="1382" y="2441"/>
              <a:ext cx="6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8" name="Line 37"/>
            <p:cNvSpPr>
              <a:spLocks noChangeShapeType="1"/>
            </p:cNvSpPr>
            <p:nvPr/>
          </p:nvSpPr>
          <p:spPr bwMode="auto">
            <a:xfrm flipV="1">
              <a:off x="1643" y="1486"/>
              <a:ext cx="497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9" name="Line 38"/>
            <p:cNvSpPr>
              <a:spLocks noChangeShapeType="1"/>
            </p:cNvSpPr>
            <p:nvPr/>
          </p:nvSpPr>
          <p:spPr bwMode="auto">
            <a:xfrm flipH="1" flipV="1">
              <a:off x="2140" y="1492"/>
              <a:ext cx="465" cy="4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Line 39"/>
            <p:cNvSpPr>
              <a:spLocks noChangeShapeType="1"/>
            </p:cNvSpPr>
            <p:nvPr/>
          </p:nvSpPr>
          <p:spPr bwMode="auto">
            <a:xfrm>
              <a:off x="2140" y="2062"/>
              <a:ext cx="328" cy="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1" name="Line 40"/>
            <p:cNvSpPr>
              <a:spLocks noChangeShapeType="1"/>
            </p:cNvSpPr>
            <p:nvPr/>
          </p:nvSpPr>
          <p:spPr bwMode="auto">
            <a:xfrm flipH="1">
              <a:off x="1793" y="2062"/>
              <a:ext cx="3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Dining Philosophers </a:t>
            </a:r>
            <a:r>
              <a:rPr lang="en-US" sz="3200" smtClean="0"/>
              <a:t>(solution)</a:t>
            </a:r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 rot="-2666298">
            <a:off x="5018088" y="2740025"/>
            <a:ext cx="914400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1" name="Rectangle 5"/>
          <p:cNvSpPr>
            <a:spLocks noChangeArrowheads="1"/>
          </p:cNvSpPr>
          <p:nvPr/>
        </p:nvSpPr>
        <p:spPr bwMode="auto">
          <a:xfrm rot="-2716851">
            <a:off x="3113088" y="2740025"/>
            <a:ext cx="914400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Rectangle 6"/>
          <p:cNvSpPr>
            <a:spLocks noChangeArrowheads="1"/>
          </p:cNvSpPr>
          <p:nvPr/>
        </p:nvSpPr>
        <p:spPr bwMode="auto">
          <a:xfrm rot="-2615552">
            <a:off x="5008563" y="4340225"/>
            <a:ext cx="914400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>
              <a:solidFill>
                <a:srgbClr val="33CC33"/>
              </a:solidFill>
            </a:endParaRPr>
          </a:p>
        </p:txBody>
      </p:sp>
      <p:sp>
        <p:nvSpPr>
          <p:cNvPr id="41993" name="Rectangle 7"/>
          <p:cNvSpPr>
            <a:spLocks noChangeArrowheads="1"/>
          </p:cNvSpPr>
          <p:nvPr/>
        </p:nvSpPr>
        <p:spPr bwMode="auto">
          <a:xfrm rot="-2809768">
            <a:off x="3124200" y="4340225"/>
            <a:ext cx="914400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408488" y="5029200"/>
            <a:ext cx="228600" cy="914400"/>
            <a:chOff x="3936" y="2160"/>
            <a:chExt cx="144" cy="576"/>
          </a:xfrm>
        </p:grpSpPr>
        <p:sp>
          <p:nvSpPr>
            <p:cNvPr id="42036" name="Rectangle 9"/>
            <p:cNvSpPr>
              <a:spLocks noChangeArrowheads="1"/>
            </p:cNvSpPr>
            <p:nvPr/>
          </p:nvSpPr>
          <p:spPr bwMode="auto">
            <a:xfrm>
              <a:off x="3936" y="2304"/>
              <a:ext cx="14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7" name="Line 10"/>
            <p:cNvSpPr>
              <a:spLocks noChangeShapeType="1"/>
            </p:cNvSpPr>
            <p:nvPr/>
          </p:nvSpPr>
          <p:spPr bwMode="auto">
            <a:xfrm>
              <a:off x="4009" y="21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8" name="Line 11"/>
            <p:cNvSpPr>
              <a:spLocks noChangeShapeType="1"/>
            </p:cNvSpPr>
            <p:nvPr/>
          </p:nvSpPr>
          <p:spPr bwMode="auto">
            <a:xfrm>
              <a:off x="4009" y="25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408488" y="2051050"/>
            <a:ext cx="228600" cy="914400"/>
            <a:chOff x="3936" y="2160"/>
            <a:chExt cx="144" cy="576"/>
          </a:xfrm>
        </p:grpSpPr>
        <p:sp>
          <p:nvSpPr>
            <p:cNvPr id="42033" name="Rectangle 13"/>
            <p:cNvSpPr>
              <a:spLocks noChangeArrowheads="1"/>
            </p:cNvSpPr>
            <p:nvPr/>
          </p:nvSpPr>
          <p:spPr bwMode="auto">
            <a:xfrm>
              <a:off x="3936" y="2304"/>
              <a:ext cx="14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4" name="Line 14"/>
            <p:cNvSpPr>
              <a:spLocks noChangeShapeType="1"/>
            </p:cNvSpPr>
            <p:nvPr/>
          </p:nvSpPr>
          <p:spPr bwMode="auto">
            <a:xfrm>
              <a:off x="4009" y="21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5" name="Line 15"/>
            <p:cNvSpPr>
              <a:spLocks noChangeShapeType="1"/>
            </p:cNvSpPr>
            <p:nvPr/>
          </p:nvSpPr>
          <p:spPr bwMode="auto">
            <a:xfrm>
              <a:off x="4009" y="25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 rot="-5400000">
            <a:off x="2767013" y="3540125"/>
            <a:ext cx="228600" cy="914400"/>
            <a:chOff x="3936" y="2160"/>
            <a:chExt cx="144" cy="576"/>
          </a:xfrm>
        </p:grpSpPr>
        <p:sp>
          <p:nvSpPr>
            <p:cNvPr id="42030" name="Rectangle 17"/>
            <p:cNvSpPr>
              <a:spLocks noChangeArrowheads="1"/>
            </p:cNvSpPr>
            <p:nvPr/>
          </p:nvSpPr>
          <p:spPr bwMode="auto">
            <a:xfrm>
              <a:off x="3936" y="2304"/>
              <a:ext cx="14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1" name="Line 18"/>
            <p:cNvSpPr>
              <a:spLocks noChangeShapeType="1"/>
            </p:cNvSpPr>
            <p:nvPr/>
          </p:nvSpPr>
          <p:spPr bwMode="auto">
            <a:xfrm>
              <a:off x="4009" y="21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32" name="Line 19"/>
            <p:cNvSpPr>
              <a:spLocks noChangeShapeType="1"/>
            </p:cNvSpPr>
            <p:nvPr/>
          </p:nvSpPr>
          <p:spPr bwMode="auto">
            <a:xfrm>
              <a:off x="4009" y="25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 rot="-5400000">
            <a:off x="6049963" y="3540125"/>
            <a:ext cx="228600" cy="914400"/>
            <a:chOff x="3936" y="2160"/>
            <a:chExt cx="144" cy="576"/>
          </a:xfrm>
        </p:grpSpPr>
        <p:sp>
          <p:nvSpPr>
            <p:cNvPr id="42027" name="Rectangle 21"/>
            <p:cNvSpPr>
              <a:spLocks noChangeArrowheads="1"/>
            </p:cNvSpPr>
            <p:nvPr/>
          </p:nvSpPr>
          <p:spPr bwMode="auto">
            <a:xfrm>
              <a:off x="3936" y="2304"/>
              <a:ext cx="144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8" name="Line 22"/>
            <p:cNvSpPr>
              <a:spLocks noChangeShapeType="1"/>
            </p:cNvSpPr>
            <p:nvPr/>
          </p:nvSpPr>
          <p:spPr bwMode="auto">
            <a:xfrm>
              <a:off x="4009" y="216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29" name="Line 23"/>
            <p:cNvSpPr>
              <a:spLocks noChangeShapeType="1"/>
            </p:cNvSpPr>
            <p:nvPr/>
          </p:nvSpPr>
          <p:spPr bwMode="auto">
            <a:xfrm>
              <a:off x="4009" y="25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998" name="Line 24"/>
          <p:cNvSpPr>
            <a:spLocks noChangeShapeType="1"/>
          </p:cNvSpPr>
          <p:nvPr/>
        </p:nvSpPr>
        <p:spPr bwMode="auto">
          <a:xfrm flipV="1">
            <a:off x="5703888" y="3994150"/>
            <a:ext cx="0" cy="384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9" name="Line 25"/>
          <p:cNvSpPr>
            <a:spLocks noChangeShapeType="1"/>
          </p:cNvSpPr>
          <p:nvPr/>
        </p:nvSpPr>
        <p:spPr bwMode="auto">
          <a:xfrm flipV="1">
            <a:off x="5932488" y="3994150"/>
            <a:ext cx="696912" cy="633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00" name="Line 26"/>
          <p:cNvSpPr>
            <a:spLocks noChangeShapeType="1"/>
          </p:cNvSpPr>
          <p:nvPr/>
        </p:nvSpPr>
        <p:spPr bwMode="auto">
          <a:xfrm>
            <a:off x="4519613" y="5022850"/>
            <a:ext cx="53975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01" name="Line 27"/>
          <p:cNvSpPr>
            <a:spLocks noChangeShapeType="1"/>
          </p:cNvSpPr>
          <p:nvPr/>
        </p:nvSpPr>
        <p:spPr bwMode="auto">
          <a:xfrm flipH="1">
            <a:off x="3989388" y="5022850"/>
            <a:ext cx="53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02" name="Line 28"/>
          <p:cNvSpPr>
            <a:spLocks noChangeShapeType="1"/>
          </p:cNvSpPr>
          <p:nvPr/>
        </p:nvSpPr>
        <p:spPr bwMode="auto">
          <a:xfrm>
            <a:off x="3771900" y="5240338"/>
            <a:ext cx="736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03" name="Line 29"/>
          <p:cNvSpPr>
            <a:spLocks noChangeShapeType="1"/>
          </p:cNvSpPr>
          <p:nvPr/>
        </p:nvSpPr>
        <p:spPr bwMode="auto">
          <a:xfrm flipH="1">
            <a:off x="4540250" y="5251450"/>
            <a:ext cx="71755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04" name="Line 30"/>
          <p:cNvSpPr>
            <a:spLocks noChangeShapeType="1"/>
          </p:cNvSpPr>
          <p:nvPr/>
        </p:nvSpPr>
        <p:spPr bwMode="auto">
          <a:xfrm flipH="1" flipV="1">
            <a:off x="2420938" y="4003675"/>
            <a:ext cx="685800" cy="623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05" name="Line 31"/>
          <p:cNvSpPr>
            <a:spLocks noChangeShapeType="1"/>
          </p:cNvSpPr>
          <p:nvPr/>
        </p:nvSpPr>
        <p:spPr bwMode="auto">
          <a:xfrm flipH="1">
            <a:off x="2430463" y="3381375"/>
            <a:ext cx="676275" cy="612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06" name="Line 32"/>
          <p:cNvSpPr>
            <a:spLocks noChangeShapeType="1"/>
          </p:cNvSpPr>
          <p:nvPr/>
        </p:nvSpPr>
        <p:spPr bwMode="auto">
          <a:xfrm>
            <a:off x="3335338" y="4003675"/>
            <a:ext cx="0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07" name="Line 33"/>
          <p:cNvSpPr>
            <a:spLocks noChangeShapeType="1"/>
          </p:cNvSpPr>
          <p:nvPr/>
        </p:nvSpPr>
        <p:spPr bwMode="auto">
          <a:xfrm flipH="1" flipV="1">
            <a:off x="3325813" y="3567113"/>
            <a:ext cx="9525" cy="427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08" name="Line 34"/>
          <p:cNvSpPr>
            <a:spLocks noChangeShapeType="1"/>
          </p:cNvSpPr>
          <p:nvPr/>
        </p:nvSpPr>
        <p:spPr bwMode="auto">
          <a:xfrm flipV="1">
            <a:off x="3740150" y="2051050"/>
            <a:ext cx="788988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09" name="Line 35"/>
          <p:cNvSpPr>
            <a:spLocks noChangeShapeType="1"/>
          </p:cNvSpPr>
          <p:nvPr/>
        </p:nvSpPr>
        <p:spPr bwMode="auto">
          <a:xfrm flipH="1">
            <a:off x="3978275" y="2965450"/>
            <a:ext cx="541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10" name="Line 36"/>
          <p:cNvSpPr>
            <a:spLocks noChangeShapeType="1"/>
          </p:cNvSpPr>
          <p:nvPr/>
        </p:nvSpPr>
        <p:spPr bwMode="auto">
          <a:xfrm flipH="1" flipV="1">
            <a:off x="5029200" y="2514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Freeform 37"/>
          <p:cNvSpPr>
            <a:spLocks/>
          </p:cNvSpPr>
          <p:nvPr/>
        </p:nvSpPr>
        <p:spPr bwMode="auto">
          <a:xfrm>
            <a:off x="5029200" y="2214563"/>
            <a:ext cx="271463" cy="300037"/>
          </a:xfrm>
          <a:custGeom>
            <a:avLst/>
            <a:gdLst>
              <a:gd name="T0" fmla="*/ 0 w 171"/>
              <a:gd name="T1" fmla="*/ 189 h 189"/>
              <a:gd name="T2" fmla="*/ 171 w 171"/>
              <a:gd name="T3" fmla="*/ 0 h 189"/>
              <a:gd name="T4" fmla="*/ 0 60000 65536"/>
              <a:gd name="T5" fmla="*/ 0 60000 65536"/>
              <a:gd name="T6" fmla="*/ 0 w 171"/>
              <a:gd name="T7" fmla="*/ 0 h 189"/>
              <a:gd name="T8" fmla="*/ 171 w 171"/>
              <a:gd name="T9" fmla="*/ 189 h 1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1" h="189">
                <a:moveTo>
                  <a:pt x="0" y="189"/>
                </a:moveTo>
                <a:lnTo>
                  <a:pt x="17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Freeform 38"/>
          <p:cNvSpPr>
            <a:spLocks/>
          </p:cNvSpPr>
          <p:nvPr/>
        </p:nvSpPr>
        <p:spPr bwMode="auto">
          <a:xfrm>
            <a:off x="5942013" y="3425825"/>
            <a:ext cx="258762" cy="203200"/>
          </a:xfrm>
          <a:custGeom>
            <a:avLst/>
            <a:gdLst>
              <a:gd name="T0" fmla="*/ 0 w 163"/>
              <a:gd name="T1" fmla="*/ 0 h 128"/>
              <a:gd name="T2" fmla="*/ 163 w 163"/>
              <a:gd name="T3" fmla="*/ 128 h 128"/>
              <a:gd name="T4" fmla="*/ 0 60000 65536"/>
              <a:gd name="T5" fmla="*/ 0 60000 65536"/>
              <a:gd name="T6" fmla="*/ 0 w 163"/>
              <a:gd name="T7" fmla="*/ 0 h 128"/>
              <a:gd name="T8" fmla="*/ 163 w 163"/>
              <a:gd name="T9" fmla="*/ 128 h 1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3" h="128">
                <a:moveTo>
                  <a:pt x="0" y="0"/>
                </a:moveTo>
                <a:lnTo>
                  <a:pt x="163" y="12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Freeform 39"/>
          <p:cNvSpPr>
            <a:spLocks/>
          </p:cNvSpPr>
          <p:nvPr/>
        </p:nvSpPr>
        <p:spPr bwMode="auto">
          <a:xfrm>
            <a:off x="6200775" y="3357563"/>
            <a:ext cx="271463" cy="271462"/>
          </a:xfrm>
          <a:custGeom>
            <a:avLst/>
            <a:gdLst>
              <a:gd name="T0" fmla="*/ 0 w 171"/>
              <a:gd name="T1" fmla="*/ 171 h 171"/>
              <a:gd name="T2" fmla="*/ 171 w 171"/>
              <a:gd name="T3" fmla="*/ 0 h 171"/>
              <a:gd name="T4" fmla="*/ 0 60000 65536"/>
              <a:gd name="T5" fmla="*/ 0 60000 65536"/>
              <a:gd name="T6" fmla="*/ 0 w 171"/>
              <a:gd name="T7" fmla="*/ 0 h 171"/>
              <a:gd name="T8" fmla="*/ 171 w 171"/>
              <a:gd name="T9" fmla="*/ 171 h 17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1" h="171">
                <a:moveTo>
                  <a:pt x="0" y="171"/>
                </a:moveTo>
                <a:lnTo>
                  <a:pt x="171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4" name="Freeform 40"/>
          <p:cNvSpPr>
            <a:spLocks/>
          </p:cNvSpPr>
          <p:nvPr/>
        </p:nvSpPr>
        <p:spPr bwMode="auto">
          <a:xfrm>
            <a:off x="4572000" y="2057400"/>
            <a:ext cx="1900238" cy="1588"/>
          </a:xfrm>
          <a:custGeom>
            <a:avLst/>
            <a:gdLst>
              <a:gd name="T0" fmla="*/ 0 w 1197"/>
              <a:gd name="T1" fmla="*/ 0 h 1"/>
              <a:gd name="T2" fmla="*/ 1197 w 1197"/>
              <a:gd name="T3" fmla="*/ 0 h 1"/>
              <a:gd name="T4" fmla="*/ 0 60000 65536"/>
              <a:gd name="T5" fmla="*/ 0 60000 65536"/>
              <a:gd name="T6" fmla="*/ 0 w 1197"/>
              <a:gd name="T7" fmla="*/ 0 h 1"/>
              <a:gd name="T8" fmla="*/ 1197 w 119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97" h="1">
                <a:moveTo>
                  <a:pt x="0" y="0"/>
                </a:moveTo>
                <a:lnTo>
                  <a:pt x="119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5" name="Line 41"/>
          <p:cNvSpPr>
            <a:spLocks noChangeShapeType="1"/>
          </p:cNvSpPr>
          <p:nvPr/>
        </p:nvSpPr>
        <p:spPr bwMode="auto">
          <a:xfrm flipV="1">
            <a:off x="6477000" y="20574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6" name="Freeform 42"/>
          <p:cNvSpPr>
            <a:spLocks/>
          </p:cNvSpPr>
          <p:nvPr/>
        </p:nvSpPr>
        <p:spPr bwMode="auto">
          <a:xfrm>
            <a:off x="6629400" y="2200275"/>
            <a:ext cx="1588" cy="1838325"/>
          </a:xfrm>
          <a:custGeom>
            <a:avLst/>
            <a:gdLst>
              <a:gd name="T0" fmla="*/ 0 w 1"/>
              <a:gd name="T1" fmla="*/ 1158 h 1158"/>
              <a:gd name="T2" fmla="*/ 0 w 1"/>
              <a:gd name="T3" fmla="*/ 0 h 1158"/>
              <a:gd name="T4" fmla="*/ 0 60000 65536"/>
              <a:gd name="T5" fmla="*/ 0 60000 65536"/>
              <a:gd name="T6" fmla="*/ 0 w 1"/>
              <a:gd name="T7" fmla="*/ 0 h 1158"/>
              <a:gd name="T8" fmla="*/ 1 w 1"/>
              <a:gd name="T9" fmla="*/ 1158 h 11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158">
                <a:moveTo>
                  <a:pt x="0" y="1158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7" name="Line 43"/>
          <p:cNvSpPr>
            <a:spLocks noChangeShapeType="1"/>
          </p:cNvSpPr>
          <p:nvPr/>
        </p:nvSpPr>
        <p:spPr bwMode="auto">
          <a:xfrm>
            <a:off x="5334000" y="2209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Line 44"/>
          <p:cNvSpPr>
            <a:spLocks noChangeShapeType="1"/>
          </p:cNvSpPr>
          <p:nvPr/>
        </p:nvSpPr>
        <p:spPr bwMode="auto">
          <a:xfrm flipH="1" flipV="1">
            <a:off x="4953000" y="28956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9" name="Freeform 45"/>
          <p:cNvSpPr>
            <a:spLocks/>
          </p:cNvSpPr>
          <p:nvPr/>
        </p:nvSpPr>
        <p:spPr bwMode="auto">
          <a:xfrm>
            <a:off x="5657850" y="3729038"/>
            <a:ext cx="142875" cy="157162"/>
          </a:xfrm>
          <a:custGeom>
            <a:avLst/>
            <a:gdLst>
              <a:gd name="T0" fmla="*/ 90 w 90"/>
              <a:gd name="T1" fmla="*/ 0 h 99"/>
              <a:gd name="T2" fmla="*/ 0 w 90"/>
              <a:gd name="T3" fmla="*/ 99 h 99"/>
              <a:gd name="T4" fmla="*/ 0 60000 65536"/>
              <a:gd name="T5" fmla="*/ 0 60000 65536"/>
              <a:gd name="T6" fmla="*/ 0 w 90"/>
              <a:gd name="T7" fmla="*/ 0 h 99"/>
              <a:gd name="T8" fmla="*/ 90 w 90"/>
              <a:gd name="T9" fmla="*/ 99 h 9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0" h="99">
                <a:moveTo>
                  <a:pt x="90" y="0"/>
                </a:moveTo>
                <a:lnTo>
                  <a:pt x="0" y="99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0" name="Freeform 46"/>
          <p:cNvSpPr>
            <a:spLocks/>
          </p:cNvSpPr>
          <p:nvPr/>
        </p:nvSpPr>
        <p:spPr bwMode="auto">
          <a:xfrm>
            <a:off x="5684838" y="3606800"/>
            <a:ext cx="130175" cy="107950"/>
          </a:xfrm>
          <a:custGeom>
            <a:avLst/>
            <a:gdLst>
              <a:gd name="T0" fmla="*/ 0 w 82"/>
              <a:gd name="T1" fmla="*/ 0 h 68"/>
              <a:gd name="T2" fmla="*/ 82 w 82"/>
              <a:gd name="T3" fmla="*/ 68 h 68"/>
              <a:gd name="T4" fmla="*/ 0 60000 65536"/>
              <a:gd name="T5" fmla="*/ 0 60000 65536"/>
              <a:gd name="T6" fmla="*/ 0 w 82"/>
              <a:gd name="T7" fmla="*/ 0 h 68"/>
              <a:gd name="T8" fmla="*/ 82 w 82"/>
              <a:gd name="T9" fmla="*/ 68 h 6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2" h="68">
                <a:moveTo>
                  <a:pt x="0" y="0"/>
                </a:moveTo>
                <a:lnTo>
                  <a:pt x="82" y="6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oval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1" name="Freeform 47"/>
          <p:cNvSpPr>
            <a:spLocks/>
          </p:cNvSpPr>
          <p:nvPr/>
        </p:nvSpPr>
        <p:spPr bwMode="auto">
          <a:xfrm>
            <a:off x="4729163" y="2900363"/>
            <a:ext cx="214312" cy="214312"/>
          </a:xfrm>
          <a:custGeom>
            <a:avLst/>
            <a:gdLst>
              <a:gd name="T0" fmla="*/ 135 w 135"/>
              <a:gd name="T1" fmla="*/ 0 h 135"/>
              <a:gd name="T2" fmla="*/ 0 w 135"/>
              <a:gd name="T3" fmla="*/ 135 h 135"/>
              <a:gd name="T4" fmla="*/ 0 60000 65536"/>
              <a:gd name="T5" fmla="*/ 0 60000 65536"/>
              <a:gd name="T6" fmla="*/ 0 w 135"/>
              <a:gd name="T7" fmla="*/ 0 h 135"/>
              <a:gd name="T8" fmla="*/ 135 w 135"/>
              <a:gd name="T9" fmla="*/ 135 h 1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5" h="135">
                <a:moveTo>
                  <a:pt x="135" y="0"/>
                </a:moveTo>
                <a:lnTo>
                  <a:pt x="0" y="13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2" name="Freeform 48"/>
          <p:cNvSpPr>
            <a:spLocks/>
          </p:cNvSpPr>
          <p:nvPr/>
        </p:nvSpPr>
        <p:spPr bwMode="auto">
          <a:xfrm>
            <a:off x="4729163" y="4000500"/>
            <a:ext cx="977900" cy="3175"/>
          </a:xfrm>
          <a:custGeom>
            <a:avLst/>
            <a:gdLst>
              <a:gd name="T0" fmla="*/ 616 w 616"/>
              <a:gd name="T1" fmla="*/ 2 h 2"/>
              <a:gd name="T2" fmla="*/ 0 w 616"/>
              <a:gd name="T3" fmla="*/ 0 h 2"/>
              <a:gd name="T4" fmla="*/ 0 60000 65536"/>
              <a:gd name="T5" fmla="*/ 0 60000 65536"/>
              <a:gd name="T6" fmla="*/ 0 w 616"/>
              <a:gd name="T7" fmla="*/ 0 h 2"/>
              <a:gd name="T8" fmla="*/ 616 w 616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16" h="2">
                <a:moveTo>
                  <a:pt x="616" y="2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3" name="Freeform 49"/>
          <p:cNvSpPr>
            <a:spLocks/>
          </p:cNvSpPr>
          <p:nvPr/>
        </p:nvSpPr>
        <p:spPr bwMode="auto">
          <a:xfrm>
            <a:off x="4529138" y="2971800"/>
            <a:ext cx="1587" cy="900113"/>
          </a:xfrm>
          <a:custGeom>
            <a:avLst/>
            <a:gdLst>
              <a:gd name="T0" fmla="*/ 0 w 1"/>
              <a:gd name="T1" fmla="*/ 0 h 567"/>
              <a:gd name="T2" fmla="*/ 0 w 1"/>
              <a:gd name="T3" fmla="*/ 567 h 567"/>
              <a:gd name="T4" fmla="*/ 0 60000 65536"/>
              <a:gd name="T5" fmla="*/ 0 60000 65536"/>
              <a:gd name="T6" fmla="*/ 0 w 1"/>
              <a:gd name="T7" fmla="*/ 0 h 567"/>
              <a:gd name="T8" fmla="*/ 1 w 1"/>
              <a:gd name="T9" fmla="*/ 567 h 5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67">
                <a:moveTo>
                  <a:pt x="0" y="0"/>
                </a:moveTo>
                <a:lnTo>
                  <a:pt x="0" y="56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4" name="Freeform 50"/>
          <p:cNvSpPr>
            <a:spLocks/>
          </p:cNvSpPr>
          <p:nvPr/>
        </p:nvSpPr>
        <p:spPr bwMode="auto">
          <a:xfrm>
            <a:off x="4529138" y="3886200"/>
            <a:ext cx="1112837" cy="1588"/>
          </a:xfrm>
          <a:custGeom>
            <a:avLst/>
            <a:gdLst>
              <a:gd name="T0" fmla="*/ 701 w 701"/>
              <a:gd name="T1" fmla="*/ 0 h 1"/>
              <a:gd name="T2" fmla="*/ 0 w 701"/>
              <a:gd name="T3" fmla="*/ 0 h 1"/>
              <a:gd name="T4" fmla="*/ 0 60000 65536"/>
              <a:gd name="T5" fmla="*/ 0 60000 65536"/>
              <a:gd name="T6" fmla="*/ 0 w 701"/>
              <a:gd name="T7" fmla="*/ 0 h 1"/>
              <a:gd name="T8" fmla="*/ 701 w 70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01" h="1">
                <a:moveTo>
                  <a:pt x="701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25" name="Freeform 51"/>
          <p:cNvSpPr>
            <a:spLocks/>
          </p:cNvSpPr>
          <p:nvPr/>
        </p:nvSpPr>
        <p:spPr bwMode="auto">
          <a:xfrm>
            <a:off x="4724400" y="3124200"/>
            <a:ext cx="4763" cy="876300"/>
          </a:xfrm>
          <a:custGeom>
            <a:avLst/>
            <a:gdLst>
              <a:gd name="T0" fmla="*/ 0 w 3"/>
              <a:gd name="T1" fmla="*/ 0 h 552"/>
              <a:gd name="T2" fmla="*/ 3 w 3"/>
              <a:gd name="T3" fmla="*/ 552 h 552"/>
              <a:gd name="T4" fmla="*/ 0 60000 65536"/>
              <a:gd name="T5" fmla="*/ 0 60000 65536"/>
              <a:gd name="T6" fmla="*/ 0 w 3"/>
              <a:gd name="T7" fmla="*/ 0 h 552"/>
              <a:gd name="T8" fmla="*/ 3 w 3"/>
              <a:gd name="T9" fmla="*/ 552 h 5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552">
                <a:moveTo>
                  <a:pt x="0" y="0"/>
                </a:moveTo>
                <a:lnTo>
                  <a:pt x="3" y="5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Date Placeholder 5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56" name="Slide Number Placeholder 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8269B-C769-41B9-9936-4182BC2BD8A7}" type="slidenum">
              <a:rPr lang="en-US"/>
              <a:pPr/>
              <a:t>34</a:t>
            </a:fld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Fork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fork component used in the dining philosophers problem is a pure coordinator and can be constructed as a Reo connector circuit.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25800" y="4537075"/>
            <a:ext cx="2900363" cy="431800"/>
            <a:chOff x="902" y="2478"/>
            <a:chExt cx="1827" cy="272"/>
          </a:xfrm>
        </p:grpSpPr>
        <p:sp>
          <p:nvSpPr>
            <p:cNvPr id="282629" name="Rectangle 5"/>
            <p:cNvSpPr>
              <a:spLocks noChangeArrowheads="1"/>
            </p:cNvSpPr>
            <p:nvPr/>
          </p:nvSpPr>
          <p:spPr bwMode="auto">
            <a:xfrm>
              <a:off x="1067" y="2478"/>
              <a:ext cx="1500" cy="27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 flipH="1">
              <a:off x="1474" y="2568"/>
              <a:ext cx="1089" cy="91"/>
              <a:chOff x="975" y="3022"/>
              <a:chExt cx="1089" cy="91"/>
            </a:xfrm>
          </p:grpSpPr>
          <p:sp>
            <p:nvSpPr>
              <p:cNvPr id="282631" name="Rectangle 7"/>
              <p:cNvSpPr>
                <a:spLocks noChangeArrowheads="1"/>
              </p:cNvSpPr>
              <p:nvPr/>
            </p:nvSpPr>
            <p:spPr bwMode="auto">
              <a:xfrm>
                <a:off x="1429" y="3022"/>
                <a:ext cx="181" cy="91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282632" name="Line 8"/>
              <p:cNvSpPr>
                <a:spLocks noChangeShapeType="1"/>
              </p:cNvSpPr>
              <p:nvPr/>
            </p:nvSpPr>
            <p:spPr bwMode="auto">
              <a:xfrm flipH="1">
                <a:off x="975" y="3067"/>
                <a:ext cx="4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2633" name="Line 9"/>
              <p:cNvSpPr>
                <a:spLocks noChangeShapeType="1"/>
              </p:cNvSpPr>
              <p:nvPr/>
            </p:nvSpPr>
            <p:spPr bwMode="auto">
              <a:xfrm>
                <a:off x="1610" y="3067"/>
                <a:ext cx="4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282634" name="Oval 10"/>
            <p:cNvSpPr>
              <a:spLocks noChangeArrowheads="1"/>
            </p:cNvSpPr>
            <p:nvPr/>
          </p:nvSpPr>
          <p:spPr bwMode="auto">
            <a:xfrm>
              <a:off x="2545" y="2591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2635" name="Oval 11"/>
            <p:cNvSpPr>
              <a:spLocks noChangeArrowheads="1"/>
            </p:cNvSpPr>
            <p:nvPr/>
          </p:nvSpPr>
          <p:spPr bwMode="auto">
            <a:xfrm>
              <a:off x="1043" y="2591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 rot="5400000">
              <a:off x="1268" y="2426"/>
              <a:ext cx="5" cy="378"/>
              <a:chOff x="4482" y="3035"/>
              <a:chExt cx="6" cy="467"/>
            </a:xfrm>
          </p:grpSpPr>
          <p:sp>
            <p:nvSpPr>
              <p:cNvPr id="282637" name="Line 13"/>
              <p:cNvSpPr>
                <a:spLocks noChangeShapeType="1"/>
              </p:cNvSpPr>
              <p:nvPr/>
            </p:nvSpPr>
            <p:spPr bwMode="auto">
              <a:xfrm flipH="1" flipV="1">
                <a:off x="4482" y="3364"/>
                <a:ext cx="5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2638" name="Line 14"/>
              <p:cNvSpPr>
                <a:spLocks noChangeShapeType="1"/>
              </p:cNvSpPr>
              <p:nvPr/>
            </p:nvSpPr>
            <p:spPr bwMode="auto">
              <a:xfrm flipH="1">
                <a:off x="4483" y="3035"/>
                <a:ext cx="5" cy="1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282639" name="Line 15"/>
              <p:cNvSpPr>
                <a:spLocks noChangeShapeType="1"/>
              </p:cNvSpPr>
              <p:nvPr/>
            </p:nvSpPr>
            <p:spPr bwMode="auto">
              <a:xfrm>
                <a:off x="4484" y="3140"/>
                <a:ext cx="0" cy="2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282640" name="Oval 16"/>
            <p:cNvSpPr>
              <a:spLocks noChangeArrowheads="1"/>
            </p:cNvSpPr>
            <p:nvPr/>
          </p:nvSpPr>
          <p:spPr bwMode="auto">
            <a:xfrm>
              <a:off x="1443" y="2590"/>
              <a:ext cx="45" cy="46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82641" name="Text Box 17"/>
            <p:cNvSpPr txBox="1">
              <a:spLocks noChangeArrowheads="1"/>
            </p:cNvSpPr>
            <p:nvPr/>
          </p:nvSpPr>
          <p:spPr bwMode="auto">
            <a:xfrm>
              <a:off x="2577" y="2496"/>
              <a:ext cx="15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buFont typeface="Monotype Sorts" pitchFamily="2" charset="2"/>
                <a:buNone/>
              </a:pPr>
              <a:r>
                <a:rPr lang="en-US" sz="1600">
                  <a:latin typeface="Arial Unicode MS" pitchFamily="34" charset="-128"/>
                </a:rPr>
                <a:t>t</a:t>
              </a:r>
            </a:p>
          </p:txBody>
        </p:sp>
        <p:sp>
          <p:nvSpPr>
            <p:cNvPr id="282642" name="Text Box 18"/>
            <p:cNvSpPr txBox="1">
              <a:spLocks noChangeArrowheads="1"/>
            </p:cNvSpPr>
            <p:nvPr/>
          </p:nvSpPr>
          <p:spPr bwMode="auto">
            <a:xfrm>
              <a:off x="902" y="2499"/>
              <a:ext cx="15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buFont typeface="Monotype Sorts" pitchFamily="2" charset="2"/>
                <a:buNone/>
              </a:pPr>
              <a:r>
                <a:rPr lang="en-US" sz="1600">
                  <a:latin typeface="Arial Unicode MS" pitchFamily="34" charset="-128"/>
                </a:rPr>
                <a:t>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coordination of Think and Eat functions in a Philosopher.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105" name="Group 104"/>
          <p:cNvGrpSpPr/>
          <p:nvPr/>
        </p:nvGrpSpPr>
        <p:grpSpPr>
          <a:xfrm>
            <a:off x="783770" y="3135081"/>
            <a:ext cx="7612118" cy="2928257"/>
            <a:chOff x="816428" y="2939133"/>
            <a:chExt cx="7612118" cy="2928257"/>
          </a:xfrm>
        </p:grpSpPr>
        <p:grpSp>
          <p:nvGrpSpPr>
            <p:cNvPr id="104" name="Group 103"/>
            <p:cNvGrpSpPr/>
            <p:nvPr/>
          </p:nvGrpSpPr>
          <p:grpSpPr>
            <a:xfrm>
              <a:off x="816428" y="3105125"/>
              <a:ext cx="7612118" cy="2509190"/>
              <a:chOff x="816428" y="3486135"/>
              <a:chExt cx="7612118" cy="2509190"/>
            </a:xfrm>
          </p:grpSpPr>
          <p:cxnSp>
            <p:nvCxnSpPr>
              <p:cNvPr id="82" name="Straight Arrow Connector 81"/>
              <p:cNvCxnSpPr/>
              <p:nvPr/>
            </p:nvCxnSpPr>
            <p:spPr bwMode="auto">
              <a:xfrm flipH="1">
                <a:off x="1617897" y="5736786"/>
                <a:ext cx="234049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0" name="Straight Arrow Connector 99"/>
              <p:cNvCxnSpPr/>
              <p:nvPr/>
            </p:nvCxnSpPr>
            <p:spPr bwMode="auto">
              <a:xfrm>
                <a:off x="7626961" y="4267209"/>
                <a:ext cx="0" cy="1491386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96" name="Straight Arrow Connector 95"/>
              <p:cNvCxnSpPr/>
              <p:nvPr/>
            </p:nvCxnSpPr>
            <p:spPr bwMode="auto">
              <a:xfrm flipV="1">
                <a:off x="1609778" y="4302576"/>
                <a:ext cx="0" cy="144778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86" name="Straight Arrow Connector 85"/>
              <p:cNvCxnSpPr>
                <a:stCxn id="18" idx="3"/>
              </p:cNvCxnSpPr>
              <p:nvPr/>
            </p:nvCxnSpPr>
            <p:spPr bwMode="auto">
              <a:xfrm>
                <a:off x="5290459" y="4291690"/>
                <a:ext cx="2347384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 flipH="1">
                <a:off x="3107876" y="3605881"/>
                <a:ext cx="1507565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8" name="Rectangle 17"/>
              <p:cNvSpPr/>
              <p:nvPr/>
            </p:nvSpPr>
            <p:spPr bwMode="auto">
              <a:xfrm>
                <a:off x="3962401" y="4033151"/>
                <a:ext cx="1328058" cy="51707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None/>
                  <a:tabLst/>
                </a:pPr>
                <a:r>
                  <a:rPr kumimoji="1" lang="en-US" sz="2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Think</a:t>
                </a: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3962401" y="5478247"/>
                <a:ext cx="1328058" cy="51707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None/>
                  <a:tabLst/>
                </a:pPr>
                <a:r>
                  <a:rPr kumimoji="1" lang="en-US" sz="2600" b="0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EAT</a:t>
                </a: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6117771" y="4182823"/>
                <a:ext cx="424543" cy="2122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Monotype Sorts" pitchFamily="2" charset="2"/>
                  <a:buChar char="z"/>
                  <a:tabLst/>
                </a:pPr>
                <a:endParaRPr kumimoji="1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 bwMode="auto">
              <a:xfrm>
                <a:off x="2683333" y="5644243"/>
                <a:ext cx="424543" cy="2122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Monotype Sorts" pitchFamily="2" charset="2"/>
                  <a:buChar char="z"/>
                  <a:tabLst/>
                </a:pPr>
                <a:endParaRPr kumimoji="1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3659995" y="3486135"/>
                <a:ext cx="424543" cy="2122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R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None/>
                  <a:tabLst/>
                </a:pPr>
                <a:r>
                  <a:rPr kumimoji="1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rPr>
                  <a:t>0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 rot="16200000">
                <a:off x="1397506" y="4890378"/>
                <a:ext cx="424543" cy="2122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Monotype Sorts" pitchFamily="2" charset="2"/>
                  <a:buChar char="z"/>
                  <a:tabLst/>
                </a:pPr>
                <a:endParaRPr kumimoji="1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 rot="16200000">
                <a:off x="7413759" y="4904779"/>
                <a:ext cx="424543" cy="2122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Monotype Sorts" pitchFamily="2" charset="2"/>
                  <a:buChar char="z"/>
                  <a:tabLst/>
                </a:pPr>
                <a:endParaRPr kumimoji="1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5257803" y="5693282"/>
                <a:ext cx="79145" cy="8708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Monotype Sorts" pitchFamily="2" charset="2"/>
                  <a:buChar char="z"/>
                  <a:tabLst/>
                </a:pPr>
                <a:endParaRPr kumimoji="1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4582865" y="3570534"/>
                <a:ext cx="79145" cy="8708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Monotype Sorts" pitchFamily="2" charset="2"/>
                  <a:buChar char="z"/>
                  <a:tabLst/>
                </a:pPr>
                <a:endParaRPr kumimoji="1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1578325" y="5693300"/>
                <a:ext cx="79145" cy="8708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Monotype Sorts" pitchFamily="2" charset="2"/>
                  <a:buChar char="z"/>
                  <a:tabLst/>
                </a:pPr>
                <a:endParaRPr kumimoji="1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1578321" y="4245458"/>
                <a:ext cx="79145" cy="8708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Monotype Sorts" pitchFamily="2" charset="2"/>
                  <a:buChar char="z"/>
                  <a:tabLst/>
                </a:pPr>
                <a:endParaRPr kumimoji="1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816428" y="5693278"/>
                <a:ext cx="79145" cy="8708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Monotype Sorts" pitchFamily="2" charset="2"/>
                  <a:buChar char="z"/>
                  <a:tabLst/>
                </a:pPr>
                <a:endParaRPr kumimoji="1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827183" y="4256340"/>
                <a:ext cx="79145" cy="8708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Monotype Sorts" pitchFamily="2" charset="2"/>
                  <a:buChar char="z"/>
                  <a:tabLst/>
                </a:pPr>
                <a:endParaRPr kumimoji="1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3918815" y="4245462"/>
                <a:ext cx="79145" cy="8708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Monotype Sorts" pitchFamily="2" charset="2"/>
                  <a:buChar char="z"/>
                  <a:tabLst/>
                </a:pPr>
                <a:endParaRPr kumimoji="1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5246903" y="4245458"/>
                <a:ext cx="79145" cy="8708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Monotype Sorts" pitchFamily="2" charset="2"/>
                  <a:buChar char="z"/>
                  <a:tabLst/>
                </a:pPr>
                <a:endParaRPr kumimoji="1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 bwMode="auto">
              <a:xfrm>
                <a:off x="7598275" y="4245454"/>
                <a:ext cx="79145" cy="8708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Monotype Sorts" pitchFamily="2" charset="2"/>
                  <a:buChar char="z"/>
                  <a:tabLst/>
                </a:pPr>
                <a:endParaRPr kumimoji="1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8" name="Oval 47"/>
              <p:cNvSpPr/>
              <p:nvPr/>
            </p:nvSpPr>
            <p:spPr bwMode="auto">
              <a:xfrm>
                <a:off x="7598271" y="5715060"/>
                <a:ext cx="79145" cy="8708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Monotype Sorts" pitchFamily="2" charset="2"/>
                  <a:buChar char="z"/>
                  <a:tabLst/>
                </a:pPr>
                <a:endParaRPr kumimoji="1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9" name="Oval 48"/>
              <p:cNvSpPr/>
              <p:nvPr/>
            </p:nvSpPr>
            <p:spPr bwMode="auto">
              <a:xfrm>
                <a:off x="8349401" y="5693284"/>
                <a:ext cx="79145" cy="8708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Monotype Sorts" pitchFamily="2" charset="2"/>
                  <a:buChar char="z"/>
                  <a:tabLst/>
                </a:pPr>
                <a:endParaRPr kumimoji="1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0" name="Oval 49"/>
              <p:cNvSpPr/>
              <p:nvPr/>
            </p:nvSpPr>
            <p:spPr bwMode="auto">
              <a:xfrm>
                <a:off x="8349397" y="4256328"/>
                <a:ext cx="79145" cy="8708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Monotype Sorts" pitchFamily="2" charset="2"/>
                  <a:buChar char="z"/>
                  <a:tabLst/>
                </a:pPr>
                <a:endParaRPr kumimoji="1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 bwMode="auto">
              <a:xfrm>
                <a:off x="3918821" y="5693278"/>
                <a:ext cx="79145" cy="8708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Monotype Sorts" pitchFamily="2" charset="2"/>
                  <a:buChar char="z"/>
                  <a:tabLst/>
                </a:pPr>
                <a:endParaRPr kumimoji="1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2" name="Oval 51"/>
              <p:cNvSpPr/>
              <p:nvPr/>
            </p:nvSpPr>
            <p:spPr bwMode="auto">
              <a:xfrm>
                <a:off x="3079501" y="4267243"/>
                <a:ext cx="79145" cy="87089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342900" marR="0" indent="-34290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Tx/>
                  <a:buFont typeface="Monotype Sorts" pitchFamily="2" charset="2"/>
                  <a:buChar char="z"/>
                  <a:tabLst/>
                </a:pPr>
                <a:endParaRPr kumimoji="1" lang="en-US" sz="3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66" name="Straight Arrow Connector 65"/>
              <p:cNvCxnSpPr/>
              <p:nvPr/>
            </p:nvCxnSpPr>
            <p:spPr bwMode="auto">
              <a:xfrm>
                <a:off x="3074560" y="4288956"/>
                <a:ext cx="879856" cy="51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>
                <a:off x="871505" y="4288955"/>
                <a:ext cx="74639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>
                <a:off x="871505" y="5739473"/>
                <a:ext cx="74639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7626031" y="5750359"/>
                <a:ext cx="74639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7637843" y="4288955"/>
                <a:ext cx="746392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72" name="Straight Arrow Connector 71"/>
              <p:cNvCxnSpPr/>
              <p:nvPr/>
            </p:nvCxnSpPr>
            <p:spPr bwMode="auto">
              <a:xfrm>
                <a:off x="3118104" y="3603153"/>
                <a:ext cx="2061" cy="699423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76" name="Straight Arrow Connector 75"/>
              <p:cNvCxnSpPr/>
              <p:nvPr/>
            </p:nvCxnSpPr>
            <p:spPr bwMode="auto">
              <a:xfrm>
                <a:off x="1609778" y="4291690"/>
                <a:ext cx="151038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102" name="Straight Arrow Connector 101"/>
              <p:cNvCxnSpPr>
                <a:stCxn id="48" idx="2"/>
                <a:endCxn id="19" idx="3"/>
              </p:cNvCxnSpPr>
              <p:nvPr/>
            </p:nvCxnSpPr>
            <p:spPr bwMode="auto">
              <a:xfrm flipH="1" flipV="1">
                <a:off x="5290459" y="5736786"/>
                <a:ext cx="2307812" cy="21819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03" name="Rectangle 102"/>
            <p:cNvSpPr/>
            <p:nvPr/>
          </p:nvSpPr>
          <p:spPr bwMode="auto">
            <a:xfrm>
              <a:off x="873670" y="2939133"/>
              <a:ext cx="7522214" cy="2928257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41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Concurrency in Reo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Reo embodies a non-conventional model of concurrency: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Reo is more expressive than Petri nets, workflow, and dataflow models.</a:t>
            </a:r>
            <a:endParaRPr lang="en-US" sz="2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3552" y="2349982"/>
            <a:ext cx="4551531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1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Conventional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o"/>
              <a:tabLst/>
              <a:defRPr/>
            </a:pPr>
            <a:r>
              <a:rPr kumimoji="1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action based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o"/>
              <a:tabLst/>
              <a:defRPr/>
            </a:pPr>
            <a:r>
              <a:rPr kumimoji="1" lang="pt-BR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process as primitive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o"/>
              <a:tabLst/>
              <a:defRPr/>
            </a:pPr>
            <a:r>
              <a:rPr kumimoji="1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imperative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o"/>
              <a:tabLst/>
              <a:defRPr/>
            </a:pPr>
            <a:r>
              <a:rPr kumimoji="1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functional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o"/>
              <a:tabLst/>
              <a:defRPr/>
            </a:pPr>
            <a:r>
              <a:rPr kumimoji="1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imperative programming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o"/>
              <a:tabLst/>
              <a:defRPr/>
            </a:pPr>
            <a:r>
              <a:rPr kumimoji="1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protocol implicit in processes</a:t>
            </a:r>
            <a:endParaRPr kumimoji="1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417392" y="2352254"/>
            <a:ext cx="4073857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Reo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o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interaction based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o"/>
              <a:tabLst/>
              <a:defRPr/>
            </a:pPr>
            <a:r>
              <a:rPr kumimoji="1" lang="pt-B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Protocol as primitive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o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declarative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o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relational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o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constraint programming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Tx/>
              <a:buChar char="o"/>
              <a:tabLst/>
              <a:defRPr/>
            </a:pPr>
            <a:r>
              <a:rPr kumimoji="1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Tangible explicit protocols</a:t>
            </a:r>
            <a:endParaRPr kumimoji="1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9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09748"/>
            <a:ext cx="8178800" cy="41719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Reo allows: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Arbitrary user-defined channels as primitives.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Arbitrary mix of synchrony and asynchrony.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Relational constraints between input and output.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Reo is more expressive than, e.g., dataflow models, </a:t>
            </a:r>
            <a:r>
              <a:rPr lang="en-US" sz="2400" dirty="0" smtClean="0"/>
              <a:t>Kahn networks, workflow </a:t>
            </a:r>
            <a:r>
              <a:rPr lang="en-US" sz="2400" dirty="0"/>
              <a:t>models, </a:t>
            </a:r>
            <a:r>
              <a:rPr lang="en-US" sz="2400" dirty="0" smtClean="0"/>
              <a:t>stream processing models, Petri nets, and synchronous languages.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Formal semantics:</a:t>
            </a:r>
          </a:p>
          <a:p>
            <a:pPr lvl="1">
              <a:lnSpc>
                <a:spcPct val="80000"/>
              </a:lnSpc>
            </a:pPr>
            <a:r>
              <a:rPr lang="en-US" sz="2000" dirty="0" err="1"/>
              <a:t>Coalgebraic</a:t>
            </a:r>
            <a:r>
              <a:rPr lang="en-US" sz="2000" dirty="0"/>
              <a:t> semantics based on timed-data streams.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Constraint automata.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SOS semantics (in </a:t>
            </a:r>
            <a:r>
              <a:rPr lang="en-US" sz="2000" dirty="0" smtClean="0"/>
              <a:t>Maude).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000" dirty="0"/>
              <a:t>Constraint propagation (connector coloring scheme).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Intuitionistic linear </a:t>
            </a:r>
            <a:r>
              <a:rPr lang="en-US" sz="2000" dirty="0" smtClean="0"/>
              <a:t>logic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US" sz="105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Sung-</a:t>
            </a:r>
            <a:r>
              <a:rPr lang="en-US" sz="105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Shik</a:t>
            </a:r>
            <a:r>
              <a:rPr lang="en-US" sz="105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T.Q. </a:t>
            </a:r>
            <a:r>
              <a:rPr lang="en-US" sz="10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Jongmans</a:t>
            </a:r>
            <a:r>
              <a:rPr lang="en-US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 and </a:t>
            </a:r>
            <a:r>
              <a:rPr lang="en-US" sz="10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Farhad</a:t>
            </a:r>
            <a:r>
              <a:rPr lang="en-US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05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Arbab</a:t>
            </a:r>
            <a:r>
              <a:rPr lang="en-US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, "</a:t>
            </a:r>
            <a:r>
              <a:rPr lang="en-US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Overview of Thirty Semantic </a:t>
            </a:r>
            <a:r>
              <a:rPr lang="en-US" sz="105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Formalisms for </a:t>
            </a:r>
            <a:r>
              <a:rPr lang="en-US" sz="1050" b="1" dirty="0">
                <a:latin typeface="Tahoma" pitchFamily="34" charset="0"/>
                <a:ea typeface="Tahoma" pitchFamily="34" charset="0"/>
                <a:cs typeface="Tahoma" pitchFamily="34" charset="0"/>
              </a:rPr>
              <a:t>Reo</a:t>
            </a:r>
            <a:r>
              <a:rPr lang="en-US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," </a:t>
            </a:r>
            <a:r>
              <a:rPr lang="en-US" sz="1050" i="1" dirty="0">
                <a:latin typeface="Tahoma" pitchFamily="34" charset="0"/>
                <a:ea typeface="Tahoma" pitchFamily="34" charset="0"/>
                <a:cs typeface="Tahoma" pitchFamily="34" charset="0"/>
              </a:rPr>
              <a:t>Scientific Annals of Computer Science</a:t>
            </a:r>
            <a:r>
              <a:rPr lang="en-US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, vol. 12, Issue 1, pp. 201-251, 2012.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5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5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Fibonacci Series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This circuit produces the Fibonacci series using a an adder component.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The timed-data-streams semantics allows us to prove its correctness.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65311" y="2940483"/>
            <a:ext cx="5064125" cy="1828800"/>
            <a:chOff x="1941513" y="3724275"/>
            <a:chExt cx="5064125" cy="1828800"/>
          </a:xfrm>
        </p:grpSpPr>
        <p:grpSp>
          <p:nvGrpSpPr>
            <p:cNvPr id="2" name="Group 4"/>
            <p:cNvGrpSpPr>
              <a:grpSpLocks/>
            </p:cNvGrpSpPr>
            <p:nvPr/>
          </p:nvGrpSpPr>
          <p:grpSpPr bwMode="auto">
            <a:xfrm>
              <a:off x="3873500" y="4227513"/>
              <a:ext cx="1339850" cy="144462"/>
              <a:chOff x="1020" y="2568"/>
              <a:chExt cx="844" cy="91"/>
            </a:xfrm>
          </p:grpSpPr>
          <p:sp>
            <p:nvSpPr>
              <p:cNvPr id="311301" name="Rectangle 5"/>
              <p:cNvSpPr>
                <a:spLocks noChangeArrowheads="1"/>
              </p:cNvSpPr>
              <p:nvPr/>
            </p:nvSpPr>
            <p:spPr bwMode="auto">
              <a:xfrm>
                <a:off x="1429" y="2568"/>
                <a:ext cx="181" cy="91"/>
              </a:xfrm>
              <a:prstGeom prst="rect">
                <a:avLst/>
              </a:prstGeom>
              <a:no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02" name="Line 6"/>
              <p:cNvSpPr>
                <a:spLocks noChangeShapeType="1"/>
              </p:cNvSpPr>
              <p:nvPr/>
            </p:nvSpPr>
            <p:spPr bwMode="auto">
              <a:xfrm flipH="1">
                <a:off x="1020" y="2614"/>
                <a:ext cx="4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03" name="Line 7"/>
              <p:cNvSpPr>
                <a:spLocks noChangeShapeType="1"/>
              </p:cNvSpPr>
              <p:nvPr/>
            </p:nvSpPr>
            <p:spPr bwMode="auto">
              <a:xfrm>
                <a:off x="1610" y="2614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04" name="Oval 8"/>
              <p:cNvSpPr>
                <a:spLocks noChangeArrowheads="1"/>
              </p:cNvSpPr>
              <p:nvPr/>
            </p:nvSpPr>
            <p:spPr bwMode="auto">
              <a:xfrm>
                <a:off x="1819" y="2591"/>
                <a:ext cx="45" cy="46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11305" name="Line 9"/>
            <p:cNvSpPr>
              <a:spLocks noChangeShapeType="1"/>
            </p:cNvSpPr>
            <p:nvPr/>
          </p:nvSpPr>
          <p:spPr bwMode="auto">
            <a:xfrm>
              <a:off x="6430963" y="4519613"/>
              <a:ext cx="5222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306" name="Oval 10"/>
            <p:cNvSpPr>
              <a:spLocks noChangeArrowheads="1"/>
            </p:cNvSpPr>
            <p:nvPr/>
          </p:nvSpPr>
          <p:spPr bwMode="auto">
            <a:xfrm>
              <a:off x="6934200" y="4475163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07" name="Text Box 11"/>
            <p:cNvSpPr txBox="1">
              <a:spLocks noChangeArrowheads="1"/>
            </p:cNvSpPr>
            <p:nvPr/>
          </p:nvSpPr>
          <p:spPr bwMode="auto">
            <a:xfrm>
              <a:off x="4529138" y="4170363"/>
              <a:ext cx="254000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>
                <a:buFont typeface="Monotype Sorts" pitchFamily="2" charset="2"/>
                <a:buNone/>
              </a:pPr>
              <a:r>
                <a:rPr lang="en-US" sz="1000" i="1">
                  <a:solidFill>
                    <a:schemeClr val="accent1"/>
                  </a:solidFill>
                </a:rPr>
                <a:t>0</a:t>
              </a:r>
            </a:p>
          </p:txBody>
        </p:sp>
        <p:sp>
          <p:nvSpPr>
            <p:cNvPr id="311308" name="Rectangle 12"/>
            <p:cNvSpPr>
              <a:spLocks noChangeArrowheads="1"/>
            </p:cNvSpPr>
            <p:nvPr/>
          </p:nvSpPr>
          <p:spPr bwMode="auto">
            <a:xfrm>
              <a:off x="2613025" y="4675188"/>
              <a:ext cx="287338" cy="14446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09" name="Line 13"/>
            <p:cNvSpPr>
              <a:spLocks noChangeShapeType="1"/>
            </p:cNvSpPr>
            <p:nvPr/>
          </p:nvSpPr>
          <p:spPr bwMode="auto">
            <a:xfrm>
              <a:off x="2900363" y="4748213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310" name="Oval 14"/>
            <p:cNvSpPr>
              <a:spLocks noChangeArrowheads="1"/>
            </p:cNvSpPr>
            <p:nvPr/>
          </p:nvSpPr>
          <p:spPr bwMode="auto">
            <a:xfrm>
              <a:off x="3232150" y="4711700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11" name="Text Box 15"/>
            <p:cNvSpPr txBox="1">
              <a:spLocks noChangeArrowheads="1"/>
            </p:cNvSpPr>
            <p:nvPr/>
          </p:nvSpPr>
          <p:spPr bwMode="auto">
            <a:xfrm>
              <a:off x="2619375" y="4625975"/>
              <a:ext cx="254000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>
                <a:buFont typeface="Monotype Sorts" pitchFamily="2" charset="2"/>
                <a:buNone/>
              </a:pPr>
              <a:r>
                <a:rPr lang="en-US" sz="1000" i="1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311312" name="Rectangle 16"/>
            <p:cNvSpPr>
              <a:spLocks noChangeArrowheads="1"/>
            </p:cNvSpPr>
            <p:nvPr/>
          </p:nvSpPr>
          <p:spPr bwMode="auto">
            <a:xfrm>
              <a:off x="3576638" y="4233863"/>
              <a:ext cx="287337" cy="14446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13" name="Line 17"/>
            <p:cNvSpPr>
              <a:spLocks noChangeShapeType="1"/>
            </p:cNvSpPr>
            <p:nvPr/>
          </p:nvSpPr>
          <p:spPr bwMode="auto">
            <a:xfrm>
              <a:off x="3863975" y="4306888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314" name="Oval 18"/>
            <p:cNvSpPr>
              <a:spLocks noChangeArrowheads="1"/>
            </p:cNvSpPr>
            <p:nvPr/>
          </p:nvSpPr>
          <p:spPr bwMode="auto">
            <a:xfrm>
              <a:off x="4195763" y="4270375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15" name="Rectangle 19"/>
            <p:cNvSpPr>
              <a:spLocks noChangeArrowheads="1"/>
            </p:cNvSpPr>
            <p:nvPr/>
          </p:nvSpPr>
          <p:spPr bwMode="auto">
            <a:xfrm>
              <a:off x="5183188" y="4094163"/>
              <a:ext cx="735012" cy="84137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16" name="Oval 20"/>
            <p:cNvSpPr>
              <a:spLocks noChangeArrowheads="1"/>
            </p:cNvSpPr>
            <p:nvPr/>
          </p:nvSpPr>
          <p:spPr bwMode="auto">
            <a:xfrm>
              <a:off x="5146675" y="4703763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17" name="Oval 21"/>
            <p:cNvSpPr>
              <a:spLocks noChangeArrowheads="1"/>
            </p:cNvSpPr>
            <p:nvPr/>
          </p:nvSpPr>
          <p:spPr bwMode="auto">
            <a:xfrm>
              <a:off x="6391275" y="4479925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18" name="Text Box 22"/>
            <p:cNvSpPr txBox="1">
              <a:spLocks noChangeArrowheads="1"/>
            </p:cNvSpPr>
            <p:nvPr/>
          </p:nvSpPr>
          <p:spPr bwMode="auto">
            <a:xfrm>
              <a:off x="5310188" y="4395788"/>
              <a:ext cx="471487" cy="2444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 algn="l">
                <a:buFont typeface="Monotype Sorts" pitchFamily="2" charset="2"/>
                <a:buNone/>
              </a:pPr>
              <a:r>
                <a:rPr lang="en-US" sz="1000" b="1"/>
                <a:t>SUM</a:t>
              </a:r>
            </a:p>
          </p:txBody>
        </p:sp>
        <p:sp>
          <p:nvSpPr>
            <p:cNvPr id="311319" name="Line 23"/>
            <p:cNvSpPr>
              <a:spLocks noChangeShapeType="1"/>
            </p:cNvSpPr>
            <p:nvPr/>
          </p:nvSpPr>
          <p:spPr bwMode="auto">
            <a:xfrm flipV="1">
              <a:off x="3257550" y="4324350"/>
              <a:ext cx="0" cy="415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320" name="Oval 24"/>
            <p:cNvSpPr>
              <a:spLocks noChangeArrowheads="1"/>
            </p:cNvSpPr>
            <p:nvPr/>
          </p:nvSpPr>
          <p:spPr bwMode="auto">
            <a:xfrm>
              <a:off x="3221038" y="4270375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21" name="Line 25"/>
            <p:cNvSpPr>
              <a:spLocks noChangeShapeType="1"/>
            </p:cNvSpPr>
            <p:nvPr/>
          </p:nvSpPr>
          <p:spPr bwMode="auto">
            <a:xfrm>
              <a:off x="3289300" y="4740275"/>
              <a:ext cx="18780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322" name="Line 26"/>
            <p:cNvSpPr>
              <a:spLocks noChangeShapeType="1"/>
            </p:cNvSpPr>
            <p:nvPr/>
          </p:nvSpPr>
          <p:spPr bwMode="auto">
            <a:xfrm>
              <a:off x="5899150" y="4516438"/>
              <a:ext cx="522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323" name="Oval 27"/>
            <p:cNvSpPr>
              <a:spLocks noChangeArrowheads="1"/>
            </p:cNvSpPr>
            <p:nvPr/>
          </p:nvSpPr>
          <p:spPr bwMode="auto">
            <a:xfrm>
              <a:off x="5880100" y="4476750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24" name="Line 28"/>
            <p:cNvSpPr>
              <a:spLocks noChangeShapeType="1"/>
            </p:cNvSpPr>
            <p:nvPr/>
          </p:nvSpPr>
          <p:spPr bwMode="auto">
            <a:xfrm>
              <a:off x="2301875" y="4749800"/>
              <a:ext cx="3111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325" name="Line 29"/>
            <p:cNvSpPr>
              <a:spLocks noChangeShapeType="1"/>
            </p:cNvSpPr>
            <p:nvPr/>
          </p:nvSpPr>
          <p:spPr bwMode="auto">
            <a:xfrm flipV="1">
              <a:off x="3260725" y="4302125"/>
              <a:ext cx="319088" cy="7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326" name="Oval 30"/>
            <p:cNvSpPr>
              <a:spLocks noChangeArrowheads="1"/>
            </p:cNvSpPr>
            <p:nvPr/>
          </p:nvSpPr>
          <p:spPr bwMode="auto">
            <a:xfrm>
              <a:off x="2252663" y="4706938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327" name="Line 31"/>
            <p:cNvSpPr>
              <a:spLocks noChangeShapeType="1"/>
            </p:cNvSpPr>
            <p:nvPr/>
          </p:nvSpPr>
          <p:spPr bwMode="auto">
            <a:xfrm>
              <a:off x="6424613" y="4511675"/>
              <a:ext cx="0" cy="7508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328" name="Line 32"/>
            <p:cNvSpPr>
              <a:spLocks noChangeShapeType="1"/>
            </p:cNvSpPr>
            <p:nvPr/>
          </p:nvSpPr>
          <p:spPr bwMode="auto">
            <a:xfrm>
              <a:off x="2286000" y="4748213"/>
              <a:ext cx="0" cy="514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329" name="Line 33"/>
            <p:cNvSpPr>
              <a:spLocks noChangeShapeType="1"/>
            </p:cNvSpPr>
            <p:nvPr/>
          </p:nvSpPr>
          <p:spPr bwMode="auto">
            <a:xfrm flipH="1">
              <a:off x="2286000" y="5267325"/>
              <a:ext cx="4130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1330" name="Rectangle 34"/>
            <p:cNvSpPr>
              <a:spLocks noChangeArrowheads="1"/>
            </p:cNvSpPr>
            <p:nvPr/>
          </p:nvSpPr>
          <p:spPr bwMode="auto">
            <a:xfrm>
              <a:off x="1941513" y="3724275"/>
              <a:ext cx="5029200" cy="182880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0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possible adders (1)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601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1" y="1847851"/>
            <a:ext cx="4953000" cy="96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1" y="3302816"/>
            <a:ext cx="2948940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4604" y="2834691"/>
            <a:ext cx="8303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n-US" sz="1200" dirty="0" smtClean="0">
                <a:solidFill>
                  <a:srgbClr val="0033CC"/>
                </a:solidFill>
                <a:latin typeface="+mn-lt"/>
              </a:rPr>
              <a:t>Arbitrary input order; produces an output after each pair of input, some time before the next input.</a:t>
            </a:r>
            <a:endParaRPr lang="en-US" sz="12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8151" y="4336959"/>
            <a:ext cx="8259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n-US" sz="1200" dirty="0" smtClean="0">
                <a:solidFill>
                  <a:srgbClr val="0033CC"/>
                </a:solidFill>
                <a:latin typeface="+mn-lt"/>
              </a:rPr>
              <a:t>Arbitrary input order; produces an output at the same time as the last of each input pair.</a:t>
            </a:r>
            <a:endParaRPr lang="en-US" sz="1200" dirty="0">
              <a:solidFill>
                <a:srgbClr val="0033CC"/>
              </a:solidFill>
              <a:latin typeface="+mn-lt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1" y="4795846"/>
            <a:ext cx="2910840" cy="98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38147" y="5850109"/>
            <a:ext cx="8096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n-US" sz="1200" dirty="0" smtClean="0">
                <a:solidFill>
                  <a:srgbClr val="0033CC"/>
                </a:solidFill>
                <a:latin typeface="+mn-lt"/>
              </a:rPr>
              <a:t>Ordered input; produces an output </a:t>
            </a:r>
            <a:r>
              <a:rPr lang="en-US" sz="1200" dirty="0">
                <a:solidFill>
                  <a:srgbClr val="0033CC"/>
                </a:solidFill>
                <a:latin typeface="+mn-lt"/>
              </a:rPr>
              <a:t>after each pair of input, some time before the next input.</a:t>
            </a:r>
          </a:p>
        </p:txBody>
      </p:sp>
    </p:spTree>
    <p:extLst>
      <p:ext uri="{BB962C8B-B14F-4D97-AF65-F5344CB8AC3E}">
        <p14:creationId xmlns:p14="http://schemas.microsoft.com/office/powerpoint/2010/main" val="213061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Process Algebraic Model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Shared entities</a:t>
            </a:r>
          </a:p>
          <a:p>
            <a:endParaRPr lang="en-GB" sz="2400" dirty="0" smtClean="0"/>
          </a:p>
          <a:p>
            <a:r>
              <a:rPr lang="en-GB" sz="2400" dirty="0" smtClean="0"/>
              <a:t>Consumer</a:t>
            </a:r>
          </a:p>
          <a:p>
            <a:pPr>
              <a:buNone/>
            </a:pPr>
            <a:endParaRPr lang="en-GB" sz="2400" dirty="0" smtClean="0"/>
          </a:p>
          <a:p>
            <a:r>
              <a:rPr lang="en-GB" sz="2400" dirty="0" smtClean="0"/>
              <a:t>Producers</a:t>
            </a:r>
          </a:p>
          <a:p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Model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nl-N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3215903"/>
            <a:ext cx="5357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nl-NL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 := ?b(t) . print(t) . !d("</a:t>
            </a:r>
            <a:r>
              <a:rPr lang="nl-NL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done</a:t>
            </a:r>
            <a:r>
              <a:rPr lang="nl-NL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") . B</a:t>
            </a:r>
            <a:endParaRPr lang="nl-NL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2304911"/>
            <a:ext cx="5357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GB" sz="1400" dirty="0" smtClean="0">
                <a:latin typeface="Arial" pitchFamily="34" charset="0"/>
                <a:cs typeface="Arial" pitchFamily="34" charset="0"/>
              </a:rPr>
              <a:t>synchronization-points: g, r, b, 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0100" y="4050186"/>
            <a:ext cx="3714776" cy="824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GB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 := ?g(k) . </a:t>
            </a:r>
            <a:r>
              <a:rPr lang="en-GB" sz="14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genG</a:t>
            </a:r>
            <a:r>
              <a:rPr lang="en-GB" sz="14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(t) . !b(t) . ?d(j) . !r(k) . G </a:t>
            </a:r>
          </a:p>
          <a:p>
            <a:pPr algn="l">
              <a:buNone/>
            </a:pPr>
            <a:endParaRPr lang="en-GB" sz="1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buNone/>
            </a:pPr>
            <a:r>
              <a:rPr lang="en-GB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 := ?r(k) . </a:t>
            </a:r>
            <a:r>
              <a:rPr lang="en-GB" sz="1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genR</a:t>
            </a:r>
            <a:r>
              <a:rPr lang="en-GB" sz="1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(t) . !b(t) . ?d(j) . !g(k) . 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5578" y="2022460"/>
            <a:ext cx="5143536" cy="400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GB" sz="1200" b="1" dirty="0" smtClean="0">
                <a:solidFill>
                  <a:srgbClr val="7030A0"/>
                </a:solidFill>
              </a:rPr>
              <a:t>What are the primitives and constructs in this model?</a:t>
            </a:r>
          </a:p>
          <a:p>
            <a:pPr lvl="1" algn="l">
              <a:buFont typeface="Arial" pitchFamily="34" charset="0"/>
              <a:buChar char="•"/>
            </a:pPr>
            <a:r>
              <a:rPr lang="en-GB" sz="1200" b="1" dirty="0" smtClean="0">
                <a:solidFill>
                  <a:srgbClr val="7030A0"/>
                </a:solidFill>
              </a:rPr>
              <a:t>Shared names to synchronize communication:</a:t>
            </a:r>
          </a:p>
          <a:p>
            <a:pPr lvl="2" algn="l">
              <a:buFont typeface="Arial" pitchFamily="34" charset="0"/>
              <a:buChar char="•"/>
            </a:pPr>
            <a:r>
              <a:rPr lang="en-GB" sz="1200" b="1" dirty="0" smtClean="0">
                <a:solidFill>
                  <a:srgbClr val="7030A0"/>
                </a:solidFill>
              </a:rPr>
              <a:t>g, r, b, d</a:t>
            </a:r>
          </a:p>
          <a:p>
            <a:pPr lvl="1" algn="l">
              <a:buFont typeface="Arial" pitchFamily="34" charset="0"/>
              <a:buChar char="•"/>
            </a:pPr>
            <a:r>
              <a:rPr lang="en-GB" sz="1200" b="1" dirty="0" smtClean="0">
                <a:solidFill>
                  <a:srgbClr val="7030A0"/>
                </a:solidFill>
              </a:rPr>
              <a:t>Atomic actions:</a:t>
            </a:r>
          </a:p>
          <a:p>
            <a:pPr lvl="2" algn="l">
              <a:buFont typeface="Arial" pitchFamily="34" charset="0"/>
              <a:buChar char="•"/>
            </a:pPr>
            <a:r>
              <a:rPr lang="en-GB" sz="1200" b="1" dirty="0" smtClean="0">
                <a:solidFill>
                  <a:srgbClr val="7030A0"/>
                </a:solidFill>
              </a:rPr>
              <a:t>Primitive actions defined by algebra:</a:t>
            </a:r>
          </a:p>
          <a:p>
            <a:pPr lvl="3" algn="l">
              <a:buFont typeface="Arial" pitchFamily="34" charset="0"/>
              <a:buChar char="•"/>
            </a:pPr>
            <a:r>
              <a:rPr lang="en-GB" sz="1200" b="1" dirty="0" smtClean="0">
                <a:solidFill>
                  <a:srgbClr val="7030A0"/>
                </a:solidFill>
              </a:rPr>
              <a:t>?_(_), !_(_)</a:t>
            </a:r>
          </a:p>
          <a:p>
            <a:pPr lvl="2" algn="l">
              <a:buFont typeface="Arial" pitchFamily="34" charset="0"/>
              <a:buChar char="•"/>
            </a:pPr>
            <a:r>
              <a:rPr lang="en-GB" sz="1200" b="1" dirty="0" smtClean="0">
                <a:solidFill>
                  <a:srgbClr val="7030A0"/>
                </a:solidFill>
              </a:rPr>
              <a:t>User-defined actions:</a:t>
            </a:r>
          </a:p>
          <a:p>
            <a:pPr lvl="3" algn="l">
              <a:buFont typeface="Arial" pitchFamily="34" charset="0"/>
              <a:buChar char="•"/>
            </a:pPr>
            <a:r>
              <a:rPr lang="en-GB" sz="1200" b="1" dirty="0" err="1" smtClean="0">
                <a:solidFill>
                  <a:srgbClr val="7030A0"/>
                </a:solidFill>
              </a:rPr>
              <a:t>genG</a:t>
            </a:r>
            <a:r>
              <a:rPr lang="en-GB" sz="1200" b="1" dirty="0" smtClean="0">
                <a:solidFill>
                  <a:srgbClr val="7030A0"/>
                </a:solidFill>
              </a:rPr>
              <a:t>(_), </a:t>
            </a:r>
            <a:r>
              <a:rPr lang="en-GB" sz="1200" b="1" dirty="0" err="1" smtClean="0">
                <a:solidFill>
                  <a:srgbClr val="7030A0"/>
                </a:solidFill>
              </a:rPr>
              <a:t>genR</a:t>
            </a:r>
            <a:r>
              <a:rPr lang="en-GB" sz="1200" b="1" dirty="0" smtClean="0">
                <a:solidFill>
                  <a:srgbClr val="7030A0"/>
                </a:solidFill>
              </a:rPr>
              <a:t>(_), print(_)</a:t>
            </a:r>
          </a:p>
          <a:p>
            <a:pPr lvl="1" algn="l">
              <a:buFont typeface="Arial" pitchFamily="34" charset="0"/>
              <a:buChar char="•"/>
            </a:pPr>
            <a:r>
              <a:rPr lang="en-GB" sz="1200" b="1" dirty="0" smtClean="0">
                <a:solidFill>
                  <a:srgbClr val="7030A0"/>
                </a:solidFill>
              </a:rPr>
              <a:t>Composition operators:</a:t>
            </a:r>
          </a:p>
          <a:p>
            <a:pPr lvl="2" algn="l">
              <a:buFont typeface="Arial" pitchFamily="34" charset="0"/>
              <a:buChar char="•"/>
            </a:pPr>
            <a:r>
              <a:rPr lang="en-GB" sz="1200" b="1" dirty="0" smtClean="0">
                <a:solidFill>
                  <a:srgbClr val="7030A0"/>
                </a:solidFill>
              </a:rPr>
              <a:t>., |, +, :=, implied recursion</a:t>
            </a:r>
          </a:p>
          <a:p>
            <a:pPr algn="l">
              <a:buFont typeface="Arial" pitchFamily="34" charset="0"/>
              <a:buChar char="•"/>
            </a:pPr>
            <a:endParaRPr lang="en-GB" sz="1200" b="1" dirty="0" smtClean="0">
              <a:solidFill>
                <a:srgbClr val="7030A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GB" sz="1200" b="1" dirty="0">
              <a:solidFill>
                <a:srgbClr val="7030A0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n-GB" sz="1200" b="1" dirty="0" smtClean="0">
              <a:solidFill>
                <a:srgbClr val="7030A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GB" sz="1200" b="1" dirty="0" smtClean="0">
                <a:solidFill>
                  <a:srgbClr val="7030A0"/>
                </a:solidFill>
              </a:rPr>
              <a:t>A model is constructed by composing (atomic) actions into (more complex) actions.</a:t>
            </a:r>
          </a:p>
          <a:p>
            <a:pPr algn="l">
              <a:buFont typeface="Arial" pitchFamily="34" charset="0"/>
              <a:buChar char="•"/>
            </a:pPr>
            <a:r>
              <a:rPr lang="en-GB" sz="1200" b="1" dirty="0" smtClean="0">
                <a:solidFill>
                  <a:srgbClr val="7030A0"/>
                </a:solidFill>
              </a:rPr>
              <a:t>Primarily a model of actions/processes</a:t>
            </a:r>
          </a:p>
          <a:p>
            <a:pPr lvl="1" algn="l">
              <a:buFont typeface="Arial" pitchFamily="34" charset="0"/>
              <a:buChar char="•"/>
            </a:pPr>
            <a:r>
              <a:rPr lang="en-GB" sz="1200" b="1" dirty="0" smtClean="0">
                <a:solidFill>
                  <a:srgbClr val="7030A0"/>
                </a:solidFill>
              </a:rPr>
              <a:t>Hence the name “process algebra”</a:t>
            </a:r>
          </a:p>
          <a:p>
            <a:pPr algn="l">
              <a:buFont typeface="Arial" pitchFamily="34" charset="0"/>
              <a:buChar char="•"/>
            </a:pPr>
            <a:r>
              <a:rPr lang="en-GB" sz="1200" b="1" dirty="0" smtClean="0">
                <a:solidFill>
                  <a:srgbClr val="7030A0"/>
                </a:solidFill>
              </a:rPr>
              <a:t>Where is interaction?</a:t>
            </a:r>
            <a:endParaRPr lang="nl-NL" sz="12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5406383"/>
            <a:ext cx="5357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nl-NL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 | R | B | !g("</a:t>
            </a:r>
            <a:r>
              <a:rPr lang="nl-NL" sz="14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token</a:t>
            </a:r>
            <a:r>
              <a:rPr lang="nl-NL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")</a:t>
            </a:r>
            <a:endParaRPr lang="nl-NL" sz="1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farhad\Local Settings\Temporary Internet Files\Content.IE5\YEKU90ZX\MCj013930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643832" y="5262665"/>
            <a:ext cx="571505" cy="664953"/>
          </a:xfrm>
          <a:prstGeom prst="rect">
            <a:avLst/>
          </a:prstGeom>
          <a:noFill/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possible adders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601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4" y="2091422"/>
            <a:ext cx="291084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0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4" y="3710655"/>
            <a:ext cx="2918460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7004" y="4845207"/>
            <a:ext cx="8303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n-US" sz="1200" dirty="0" smtClean="0">
                <a:solidFill>
                  <a:srgbClr val="0033CC"/>
                </a:solidFill>
                <a:latin typeface="+mn-lt"/>
              </a:rPr>
              <a:t>Arbitrary input order; produces an output at the same time as the first of the next input pair.</a:t>
            </a:r>
            <a:endParaRPr lang="en-US" sz="12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7004" y="3161267"/>
            <a:ext cx="8303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itchFamily="2" charset="2"/>
              <a:buChar char="Ø"/>
            </a:pPr>
            <a:r>
              <a:rPr lang="en-US" sz="1200" dirty="0" smtClean="0">
                <a:solidFill>
                  <a:srgbClr val="0033CC"/>
                </a:solidFill>
                <a:latin typeface="+mn-lt"/>
              </a:rPr>
              <a:t>Synchronous adder: reads a pair and outputs their sum all at the same time (atomically).</a:t>
            </a:r>
            <a:endParaRPr lang="en-US" sz="1200" dirty="0">
              <a:solidFill>
                <a:srgbClr val="0033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0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82" y="2628203"/>
            <a:ext cx="11811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0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92" y="1631597"/>
            <a:ext cx="6310993" cy="211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Fibonacci correctness proof (1)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39" y="3786885"/>
            <a:ext cx="3638550" cy="12287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43" y="3842668"/>
            <a:ext cx="16192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4227740"/>
            <a:ext cx="345757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595130" y="2318656"/>
            <a:ext cx="356616" cy="21031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424057" y="2416628"/>
            <a:ext cx="141514" cy="1741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428748" y="3853554"/>
            <a:ext cx="236765" cy="2381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079172" y="3831782"/>
            <a:ext cx="293914" cy="2381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786742" y="3864440"/>
            <a:ext cx="228600" cy="2381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627788" y="2852057"/>
            <a:ext cx="314326" cy="18505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096553" y="3810010"/>
            <a:ext cx="1968273" cy="27078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24539" y="4113451"/>
            <a:ext cx="2950028" cy="29868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01409" y="4626426"/>
            <a:ext cx="3952875" cy="41365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9" name="Straight Connector 18"/>
          <p:cNvCxnSpPr>
            <a:stCxn id="13" idx="7"/>
            <a:endCxn id="10" idx="3"/>
          </p:cNvCxnSpPr>
          <p:nvPr/>
        </p:nvCxnSpPr>
        <p:spPr bwMode="auto">
          <a:xfrm flipV="1">
            <a:off x="2981864" y="2565293"/>
            <a:ext cx="4462917" cy="13340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2" idx="7"/>
            <a:endCxn id="14" idx="3"/>
          </p:cNvCxnSpPr>
          <p:nvPr/>
        </p:nvCxnSpPr>
        <p:spPr bwMode="auto">
          <a:xfrm flipV="1">
            <a:off x="2330043" y="3010013"/>
            <a:ext cx="2343777" cy="85664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1" idx="7"/>
            <a:endCxn id="6" idx="3"/>
          </p:cNvCxnSpPr>
          <p:nvPr/>
        </p:nvCxnSpPr>
        <p:spPr bwMode="auto">
          <a:xfrm flipV="1">
            <a:off x="1630840" y="2498169"/>
            <a:ext cx="3016515" cy="139025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16" idx="6"/>
            <a:endCxn id="15" idx="2"/>
          </p:cNvCxnSpPr>
          <p:nvPr/>
        </p:nvCxnSpPr>
        <p:spPr bwMode="auto">
          <a:xfrm flipV="1">
            <a:off x="3374567" y="3945402"/>
            <a:ext cx="1721986" cy="3173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27" name="Straight Connector 26"/>
          <p:cNvCxnSpPr>
            <a:stCxn id="17" idx="6"/>
            <a:endCxn id="15" idx="2"/>
          </p:cNvCxnSpPr>
          <p:nvPr/>
        </p:nvCxnSpPr>
        <p:spPr bwMode="auto">
          <a:xfrm flipV="1">
            <a:off x="4354284" y="3945402"/>
            <a:ext cx="742269" cy="8878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7576457" y="2427510"/>
            <a:ext cx="141514" cy="1741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4984403" y="2354796"/>
            <a:ext cx="141514" cy="1741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929969" y="2855548"/>
            <a:ext cx="141514" cy="1741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668236" y="3853550"/>
            <a:ext cx="236765" cy="2381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307774" y="3853550"/>
            <a:ext cx="293914" cy="2381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004458" y="3853550"/>
            <a:ext cx="228600" cy="2381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38" name="Straight Arrow Connector 37"/>
          <p:cNvCxnSpPr>
            <a:stCxn id="31" idx="3"/>
            <a:endCxn id="33" idx="7"/>
          </p:cNvCxnSpPr>
          <p:nvPr/>
        </p:nvCxnSpPr>
        <p:spPr bwMode="auto">
          <a:xfrm flipH="1">
            <a:off x="1870328" y="2503461"/>
            <a:ext cx="3134799" cy="13849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32" idx="4"/>
            <a:endCxn id="34" idx="7"/>
          </p:cNvCxnSpPr>
          <p:nvPr/>
        </p:nvCxnSpPr>
        <p:spPr bwMode="auto">
          <a:xfrm flipH="1">
            <a:off x="2558645" y="3029720"/>
            <a:ext cx="2442081" cy="8587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29" idx="4"/>
            <a:endCxn id="35" idx="6"/>
          </p:cNvCxnSpPr>
          <p:nvPr/>
        </p:nvCxnSpPr>
        <p:spPr bwMode="auto">
          <a:xfrm flipH="1">
            <a:off x="3233058" y="2601682"/>
            <a:ext cx="4414156" cy="13709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434067" y="4390361"/>
            <a:ext cx="3430361" cy="31226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6000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8" y="3040510"/>
            <a:ext cx="1228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Oval 43"/>
          <p:cNvSpPr/>
          <p:nvPr/>
        </p:nvSpPr>
        <p:spPr bwMode="auto">
          <a:xfrm>
            <a:off x="1598182" y="2169731"/>
            <a:ext cx="1871091" cy="10972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4067" y="5154231"/>
            <a:ext cx="173678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600" dirty="0" smtClean="0"/>
              <a:t>d&lt;b&lt;a&lt;d’</a:t>
            </a:r>
          </a:p>
          <a:p>
            <a:pPr algn="l">
              <a:buNone/>
            </a:pPr>
            <a:r>
              <a:rPr lang="en-US" sz="1600" dirty="0" smtClean="0"/>
              <a:t>d&lt;b</a:t>
            </a:r>
          </a:p>
          <a:p>
            <a:pPr algn="l">
              <a:buNone/>
            </a:pPr>
            <a:r>
              <a:rPr lang="en-US" sz="1600" dirty="0" smtClean="0"/>
              <a:t>d’&lt;b’</a:t>
            </a:r>
          </a:p>
          <a:p>
            <a:pPr algn="l">
              <a:buNone/>
            </a:pPr>
            <a:r>
              <a:rPr lang="en-US" sz="1600" dirty="0" smtClean="0"/>
              <a:t>d&lt;b&lt;a&lt;d’&lt;b’</a:t>
            </a:r>
            <a:endParaRPr lang="en-US" sz="1600" dirty="0"/>
          </a:p>
        </p:txBody>
      </p:sp>
      <p:sp>
        <p:nvSpPr>
          <p:cNvPr id="45" name="Oval 44"/>
          <p:cNvSpPr/>
          <p:nvPr/>
        </p:nvSpPr>
        <p:spPr bwMode="auto">
          <a:xfrm>
            <a:off x="180196" y="2808537"/>
            <a:ext cx="1352670" cy="6640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60006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0" y="2197525"/>
            <a:ext cx="11906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Oval 52"/>
          <p:cNvSpPr/>
          <p:nvPr/>
        </p:nvSpPr>
        <p:spPr bwMode="auto">
          <a:xfrm>
            <a:off x="191078" y="2449295"/>
            <a:ext cx="1352670" cy="6640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201960" y="1992079"/>
            <a:ext cx="1352670" cy="6640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2490829" y="1701629"/>
            <a:ext cx="2194560" cy="1463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3688286" y="1810485"/>
            <a:ext cx="1737360" cy="8229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0" name="Straight Arrow Connector 49"/>
          <p:cNvCxnSpPr>
            <a:stCxn id="44" idx="3"/>
            <a:endCxn id="45" idx="6"/>
          </p:cNvCxnSpPr>
          <p:nvPr/>
        </p:nvCxnSpPr>
        <p:spPr bwMode="auto">
          <a:xfrm flipH="1">
            <a:off x="1532866" y="3106318"/>
            <a:ext cx="339331" cy="342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1345654" y="2466534"/>
            <a:ext cx="1145175" cy="1133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flipH="1">
            <a:off x="1554630" y="2255350"/>
            <a:ext cx="2133656" cy="1021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2090804" y="5979621"/>
            <a:ext cx="2123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3200" i="1" dirty="0" smtClean="0">
                <a:solidFill>
                  <a:srgbClr val="0033CC"/>
                </a:solidFill>
                <a:latin typeface="+mn-lt"/>
              </a:rPr>
              <a:t>Verified!</a:t>
            </a:r>
            <a:endParaRPr lang="en-US" sz="3200" i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80873" y="5224824"/>
            <a:ext cx="2646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600" dirty="0" smtClean="0"/>
              <a:t>Real numbers c and c’ always exist to satisfy the timing equations.</a:t>
            </a:r>
            <a:endParaRPr lang="en-US" sz="1600" dirty="0"/>
          </a:p>
        </p:txBody>
      </p:sp>
      <p:sp>
        <p:nvSpPr>
          <p:cNvPr id="3" name="Oval 2"/>
          <p:cNvSpPr/>
          <p:nvPr/>
        </p:nvSpPr>
        <p:spPr bwMode="auto">
          <a:xfrm>
            <a:off x="368751" y="5181280"/>
            <a:ext cx="1330779" cy="29423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20" name="Straight Connector 19"/>
          <p:cNvCxnSpPr>
            <a:stCxn id="43" idx="2"/>
            <a:endCxn id="3" idx="1"/>
          </p:cNvCxnSpPr>
          <p:nvPr/>
        </p:nvCxnSpPr>
        <p:spPr bwMode="auto">
          <a:xfrm>
            <a:off x="434067" y="4546495"/>
            <a:ext cx="129572" cy="677874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4" name="Straight Connector 23"/>
          <p:cNvCxnSpPr>
            <a:stCxn id="17" idx="3"/>
            <a:endCxn id="3" idx="1"/>
          </p:cNvCxnSpPr>
          <p:nvPr/>
        </p:nvCxnSpPr>
        <p:spPr bwMode="auto">
          <a:xfrm flipH="1">
            <a:off x="563639" y="4979504"/>
            <a:ext cx="416655" cy="244865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357865" y="6034049"/>
            <a:ext cx="1612122" cy="32336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30" name="Straight Connector 29"/>
          <p:cNvCxnSpPr>
            <a:stCxn id="45" idx="3"/>
            <a:endCxn id="26" idx="2"/>
          </p:cNvCxnSpPr>
          <p:nvPr/>
        </p:nvCxnSpPr>
        <p:spPr bwMode="auto">
          <a:xfrm flipH="1">
            <a:off x="357865" y="3375318"/>
            <a:ext cx="20425" cy="282041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1" name="Straight Connector 40"/>
          <p:cNvCxnSpPr>
            <a:stCxn id="54" idx="2"/>
            <a:endCxn id="26" idx="2"/>
          </p:cNvCxnSpPr>
          <p:nvPr/>
        </p:nvCxnSpPr>
        <p:spPr bwMode="auto">
          <a:xfrm>
            <a:off x="201960" y="2324092"/>
            <a:ext cx="155905" cy="387163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51" name="Straight Connector 50"/>
          <p:cNvCxnSpPr>
            <a:stCxn id="53" idx="4"/>
            <a:endCxn id="26" idx="2"/>
          </p:cNvCxnSpPr>
          <p:nvPr/>
        </p:nvCxnSpPr>
        <p:spPr bwMode="auto">
          <a:xfrm flipH="1">
            <a:off x="357865" y="3113320"/>
            <a:ext cx="509548" cy="308241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57" name="TextBox 56"/>
          <p:cNvSpPr txBox="1"/>
          <p:nvPr/>
        </p:nvSpPr>
        <p:spPr>
          <a:xfrm>
            <a:off x="2090804" y="5306236"/>
            <a:ext cx="12960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600" dirty="0" smtClean="0"/>
              <a:t>Consistent!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3063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0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0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0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500"/>
                            </p:stCondLst>
                            <p:childTnLst>
                              <p:par>
                                <p:cTn id="3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7" grpId="2" animBg="1"/>
      <p:bldP spid="17" grpId="3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43" grpId="0" animBg="1"/>
      <p:bldP spid="43" grpId="1" animBg="1"/>
      <p:bldP spid="44" grpId="0" animBg="1"/>
      <p:bldP spid="44" grpId="1" animBg="1"/>
      <p:bldP spid="48" grpId="0"/>
      <p:bldP spid="45" grpId="0" animBg="1"/>
      <p:bldP spid="45" grpId="1" animBg="1"/>
      <p:bldP spid="45" grpId="2" animBg="1"/>
      <p:bldP spid="45" grpId="3" animBg="1"/>
      <p:bldP spid="53" grpId="0" animBg="1"/>
      <p:bldP spid="53" grpId="1" animBg="1"/>
      <p:bldP spid="53" grpId="2" animBg="1"/>
      <p:bldP spid="53" grpId="3" animBg="1"/>
      <p:bldP spid="54" grpId="0" animBg="1"/>
      <p:bldP spid="54" grpId="1" animBg="1"/>
      <p:bldP spid="54" grpId="2" animBg="1"/>
      <p:bldP spid="54" grpId="3" animBg="1"/>
      <p:bldP spid="55" grpId="0" animBg="1"/>
      <p:bldP spid="55" grpId="1" animBg="1"/>
      <p:bldP spid="56" grpId="0" animBg="1"/>
      <p:bldP spid="56" grpId="1" animBg="1"/>
      <p:bldP spid="59" grpId="0"/>
      <p:bldP spid="60" grpId="0"/>
      <p:bldP spid="3" grpId="0" animBg="1"/>
      <p:bldP spid="3" grpId="1" animBg="1"/>
      <p:bldP spid="26" grpId="0" animBg="1"/>
      <p:bldP spid="26" grpId="1" animBg="1"/>
      <p:bldP spid="26" grpId="2" animBg="1"/>
      <p:bldP spid="26" grpId="3" animBg="1"/>
      <p:bldP spid="57" grpId="0"/>
      <p:bldP spid="57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39" y="3777360"/>
            <a:ext cx="36385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00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82" y="2628203"/>
            <a:ext cx="11811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00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292" y="1631597"/>
            <a:ext cx="6310993" cy="211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Fibonacci correctness proof 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842" y="3842668"/>
            <a:ext cx="1777717" cy="261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4227740"/>
            <a:ext cx="345757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595130" y="2318656"/>
            <a:ext cx="356616" cy="21031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424057" y="2416628"/>
            <a:ext cx="141514" cy="1741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472292" y="3853554"/>
            <a:ext cx="193221" cy="21635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133226" y="3831782"/>
            <a:ext cx="239860" cy="21635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786742" y="3864440"/>
            <a:ext cx="228600" cy="2381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4627788" y="2852057"/>
            <a:ext cx="314326" cy="18505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096553" y="3810010"/>
            <a:ext cx="1968273" cy="27078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24539" y="4113451"/>
            <a:ext cx="2950028" cy="29868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401409" y="4626426"/>
            <a:ext cx="3952875" cy="41365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19" name="Straight Connector 18"/>
          <p:cNvCxnSpPr>
            <a:stCxn id="13" idx="7"/>
            <a:endCxn id="10" idx="3"/>
          </p:cNvCxnSpPr>
          <p:nvPr/>
        </p:nvCxnSpPr>
        <p:spPr bwMode="auto">
          <a:xfrm flipV="1">
            <a:off x="2981864" y="2565293"/>
            <a:ext cx="4462917" cy="13340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12" idx="7"/>
            <a:endCxn id="14" idx="3"/>
          </p:cNvCxnSpPr>
          <p:nvPr/>
        </p:nvCxnSpPr>
        <p:spPr bwMode="auto">
          <a:xfrm flipV="1">
            <a:off x="2337959" y="3010013"/>
            <a:ext cx="2335861" cy="8534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11" idx="7"/>
            <a:endCxn id="6" idx="3"/>
          </p:cNvCxnSpPr>
          <p:nvPr/>
        </p:nvCxnSpPr>
        <p:spPr bwMode="auto">
          <a:xfrm flipV="1">
            <a:off x="1637216" y="2498169"/>
            <a:ext cx="3010139" cy="1387069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stealth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16" idx="6"/>
            <a:endCxn id="15" idx="2"/>
          </p:cNvCxnSpPr>
          <p:nvPr/>
        </p:nvCxnSpPr>
        <p:spPr bwMode="auto">
          <a:xfrm flipV="1">
            <a:off x="3374567" y="3945402"/>
            <a:ext cx="1721986" cy="3173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cxnSp>
        <p:nvCxnSpPr>
          <p:cNvPr id="27" name="Straight Connector 26"/>
          <p:cNvCxnSpPr>
            <a:stCxn id="17" idx="6"/>
            <a:endCxn id="15" idx="2"/>
          </p:cNvCxnSpPr>
          <p:nvPr/>
        </p:nvCxnSpPr>
        <p:spPr bwMode="auto">
          <a:xfrm flipV="1">
            <a:off x="4354284" y="3945402"/>
            <a:ext cx="742269" cy="88785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7576457" y="2427510"/>
            <a:ext cx="141514" cy="1741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4984403" y="2354796"/>
            <a:ext cx="141514" cy="1741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929969" y="2855548"/>
            <a:ext cx="141514" cy="17417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1711780" y="3853550"/>
            <a:ext cx="193221" cy="21635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2307774" y="3853550"/>
            <a:ext cx="293914" cy="2381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3004458" y="3853550"/>
            <a:ext cx="228600" cy="2381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38" name="Straight Arrow Connector 37"/>
          <p:cNvCxnSpPr>
            <a:stCxn id="31" idx="3"/>
            <a:endCxn id="33" idx="7"/>
          </p:cNvCxnSpPr>
          <p:nvPr/>
        </p:nvCxnSpPr>
        <p:spPr bwMode="auto">
          <a:xfrm flipH="1">
            <a:off x="1876704" y="2503461"/>
            <a:ext cx="3128423" cy="138177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>
            <a:stCxn id="32" idx="4"/>
            <a:endCxn id="34" idx="7"/>
          </p:cNvCxnSpPr>
          <p:nvPr/>
        </p:nvCxnSpPr>
        <p:spPr bwMode="auto">
          <a:xfrm flipH="1">
            <a:off x="2558645" y="3029720"/>
            <a:ext cx="2442081" cy="85870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29" idx="4"/>
            <a:endCxn id="35" idx="6"/>
          </p:cNvCxnSpPr>
          <p:nvPr/>
        </p:nvCxnSpPr>
        <p:spPr bwMode="auto">
          <a:xfrm flipH="1">
            <a:off x="3233058" y="2601682"/>
            <a:ext cx="4414156" cy="13709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Oval 42"/>
          <p:cNvSpPr/>
          <p:nvPr/>
        </p:nvSpPr>
        <p:spPr bwMode="auto">
          <a:xfrm>
            <a:off x="434067" y="4390361"/>
            <a:ext cx="3430361" cy="31226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6000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8" y="3040510"/>
            <a:ext cx="1228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Oval 43"/>
          <p:cNvSpPr/>
          <p:nvPr/>
        </p:nvSpPr>
        <p:spPr bwMode="auto">
          <a:xfrm>
            <a:off x="1598182" y="2169731"/>
            <a:ext cx="1871091" cy="109728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34067" y="5154231"/>
            <a:ext cx="1736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600" dirty="0" smtClean="0"/>
              <a:t>d=b=a</a:t>
            </a:r>
          </a:p>
        </p:txBody>
      </p:sp>
      <p:sp>
        <p:nvSpPr>
          <p:cNvPr id="45" name="Oval 44"/>
          <p:cNvSpPr/>
          <p:nvPr/>
        </p:nvSpPr>
        <p:spPr bwMode="auto">
          <a:xfrm>
            <a:off x="180196" y="2808537"/>
            <a:ext cx="1352670" cy="6640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60006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0" y="2197525"/>
            <a:ext cx="119062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Oval 52"/>
          <p:cNvSpPr/>
          <p:nvPr/>
        </p:nvSpPr>
        <p:spPr bwMode="auto">
          <a:xfrm>
            <a:off x="191078" y="2449295"/>
            <a:ext cx="1352670" cy="6640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4" name="Oval 53"/>
          <p:cNvSpPr/>
          <p:nvPr/>
        </p:nvSpPr>
        <p:spPr bwMode="auto">
          <a:xfrm>
            <a:off x="201960" y="1992079"/>
            <a:ext cx="1352670" cy="66402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2490829" y="1701629"/>
            <a:ext cx="2194560" cy="14630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6" name="Oval 55"/>
          <p:cNvSpPr/>
          <p:nvPr/>
        </p:nvSpPr>
        <p:spPr bwMode="auto">
          <a:xfrm>
            <a:off x="3688286" y="1810485"/>
            <a:ext cx="1737360" cy="82296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50" name="Straight Arrow Connector 49"/>
          <p:cNvCxnSpPr>
            <a:stCxn id="44" idx="3"/>
            <a:endCxn id="45" idx="6"/>
          </p:cNvCxnSpPr>
          <p:nvPr/>
        </p:nvCxnSpPr>
        <p:spPr bwMode="auto">
          <a:xfrm flipH="1">
            <a:off x="1532866" y="3106318"/>
            <a:ext cx="339331" cy="342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H="1">
            <a:off x="1345654" y="2466534"/>
            <a:ext cx="1145175" cy="1133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flipH="1">
            <a:off x="1554630" y="2255350"/>
            <a:ext cx="2133656" cy="10212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2090804" y="5979621"/>
            <a:ext cx="2694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3200" i="1" dirty="0" smtClean="0">
                <a:solidFill>
                  <a:srgbClr val="0033CC"/>
                </a:solidFill>
                <a:latin typeface="+mn-lt"/>
              </a:rPr>
              <a:t>No behavior!</a:t>
            </a:r>
            <a:endParaRPr lang="en-US" sz="3200" i="1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980873" y="5224824"/>
            <a:ext cx="2646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600" dirty="0" smtClean="0"/>
              <a:t>The timing equations b=a and b&lt;a have no solution!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2750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0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60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0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7" grpId="2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3" grpId="0" animBg="1"/>
      <p:bldP spid="44" grpId="0" animBg="1"/>
      <p:bldP spid="44" grpId="1" animBg="1"/>
      <p:bldP spid="48" grpId="0"/>
      <p:bldP spid="45" grpId="0" animBg="1"/>
      <p:bldP spid="45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9" grpId="0"/>
      <p:bldP spid="6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8210282" cy="4171950"/>
          </a:xfrm>
        </p:spPr>
        <p:txBody>
          <a:bodyPr/>
          <a:lstStyle/>
          <a:p>
            <a:r>
              <a:rPr lang="en-US" sz="2000" dirty="0" smtClean="0"/>
              <a:t>Finite-state automata where a transition has a pair of constraints as its label:</a:t>
            </a:r>
          </a:p>
          <a:p>
            <a:pPr lvl="1"/>
            <a:r>
              <a:rPr lang="en-US" sz="1800" dirty="0" smtClean="0"/>
              <a:t>(Synchronization-constraint, Data-constraint)</a:t>
            </a:r>
            <a:r>
              <a:rPr lang="en-US" sz="2000" dirty="0" smtClean="0"/>
              <a:t> </a:t>
            </a:r>
            <a:endParaRPr lang="en-US" sz="1600" dirty="0" smtClean="0"/>
          </a:p>
          <a:p>
            <a:r>
              <a:rPr lang="en-US" sz="2000" dirty="0" smtClean="0"/>
              <a:t>Introduced to capture operational semantics of Reo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8566-31A0-423C-9F0B-047D319F0FF1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89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169" y="3344624"/>
            <a:ext cx="4968897" cy="172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5686" y="4052368"/>
            <a:ext cx="3206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b="1" dirty="0" smtClean="0"/>
              <a:t>CA of typical Reo primitives: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5125791"/>
            <a:ext cx="8281116" cy="1288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 smtClean="0"/>
              <a:t>F. Arbab,</a:t>
            </a:r>
            <a:r>
              <a:rPr lang="en-US" sz="1050" dirty="0"/>
              <a:t> C. </a:t>
            </a:r>
            <a:r>
              <a:rPr lang="en-US" sz="1050" dirty="0" err="1"/>
              <a:t>Baier</a:t>
            </a:r>
            <a:r>
              <a:rPr lang="en-US" sz="1050" dirty="0"/>
              <a:t>, J.J.M.M. </a:t>
            </a:r>
            <a:r>
              <a:rPr lang="en-US" sz="1050" dirty="0" err="1"/>
              <a:t>Rutten</a:t>
            </a:r>
            <a:r>
              <a:rPr lang="en-US" sz="1050" dirty="0"/>
              <a:t>, and M. </a:t>
            </a:r>
            <a:r>
              <a:rPr lang="en-US" sz="1050" dirty="0" err="1" smtClean="0"/>
              <a:t>Sirjani</a:t>
            </a:r>
            <a:r>
              <a:rPr lang="en-US" sz="1050" dirty="0" smtClean="0"/>
              <a:t>, "</a:t>
            </a:r>
            <a:r>
              <a:rPr lang="en-US" sz="1050" b="1" dirty="0"/>
              <a:t>Modeling Component Connectors in Reo by Constraint Automata</a:t>
            </a:r>
            <a:r>
              <a:rPr lang="en-US" sz="1050" dirty="0"/>
              <a:t>," Proc. International Workshop on Foundations of Coordination Languages and Software Architectures (FOCLASA 2003), CONCUR 2003, Marseille, France, September 2003, Electronic Notes in Theoretical Computer Science, 97.22, Elsevier Science, July </a:t>
            </a:r>
            <a:r>
              <a:rPr lang="en-US" sz="1050" dirty="0" smtClean="0"/>
              <a:t>2004</a:t>
            </a:r>
            <a:r>
              <a:rPr lang="en-US" sz="1050" dirty="0"/>
              <a:t>.</a:t>
            </a:r>
            <a:endParaRPr lang="en-US" sz="1050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 smtClean="0"/>
              <a:t>C. </a:t>
            </a:r>
            <a:r>
              <a:rPr lang="en-US" sz="1050" dirty="0" err="1"/>
              <a:t>Baier</a:t>
            </a:r>
            <a:r>
              <a:rPr lang="en-US" sz="1050" dirty="0"/>
              <a:t>, </a:t>
            </a:r>
            <a:r>
              <a:rPr lang="en-US" sz="1050" dirty="0" smtClean="0"/>
              <a:t>M. </a:t>
            </a:r>
            <a:r>
              <a:rPr lang="en-US" sz="1050" dirty="0" err="1"/>
              <a:t>Sirjani</a:t>
            </a:r>
            <a:r>
              <a:rPr lang="en-US" sz="1050" dirty="0"/>
              <a:t>, </a:t>
            </a:r>
            <a:r>
              <a:rPr lang="en-US" sz="1050" dirty="0" smtClean="0"/>
              <a:t>F. Arbab</a:t>
            </a:r>
            <a:r>
              <a:rPr lang="en-US" sz="1050" dirty="0"/>
              <a:t>, and </a:t>
            </a:r>
            <a:r>
              <a:rPr lang="en-US" sz="1050" dirty="0" smtClean="0"/>
              <a:t>J.J.M.M</a:t>
            </a:r>
            <a:r>
              <a:rPr lang="en-US" sz="1050" dirty="0"/>
              <a:t>. </a:t>
            </a:r>
            <a:r>
              <a:rPr lang="en-US" sz="1050" dirty="0" err="1"/>
              <a:t>Rutten</a:t>
            </a:r>
            <a:r>
              <a:rPr lang="en-US" sz="1050" dirty="0"/>
              <a:t>, "</a:t>
            </a:r>
            <a:r>
              <a:rPr lang="en-US" sz="1050" b="1" dirty="0"/>
              <a:t>Modeling Component Connectors in Reo by Constraint Automata</a:t>
            </a:r>
            <a:r>
              <a:rPr lang="en-US" sz="1050" dirty="0"/>
              <a:t>," Science of Computer Programming, Elsevier, Vol. 61, Issue 2, pp. 75-113, July 2006.  </a:t>
            </a:r>
            <a:endParaRPr lang="en-US" sz="1050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/>
              <a:t> </a:t>
            </a:r>
            <a:r>
              <a:rPr lang="en-US" sz="1050" dirty="0" smtClean="0"/>
              <a:t>F. Arbab</a:t>
            </a:r>
            <a:r>
              <a:rPr lang="en-US" sz="1050" dirty="0"/>
              <a:t>, </a:t>
            </a:r>
            <a:r>
              <a:rPr lang="en-US" sz="1050" dirty="0" smtClean="0"/>
              <a:t>C. </a:t>
            </a:r>
            <a:r>
              <a:rPr lang="en-US" sz="1050" dirty="0" err="1"/>
              <a:t>Baier</a:t>
            </a:r>
            <a:r>
              <a:rPr lang="en-US" sz="1050" dirty="0"/>
              <a:t>, </a:t>
            </a:r>
            <a:r>
              <a:rPr lang="en-US" sz="1050" dirty="0" smtClean="0"/>
              <a:t>F.S</a:t>
            </a:r>
            <a:r>
              <a:rPr lang="en-US" sz="1050" dirty="0"/>
              <a:t>. de Boer, and </a:t>
            </a:r>
            <a:r>
              <a:rPr lang="en-US" sz="1050" dirty="0" smtClean="0"/>
              <a:t>J.J.M.M</a:t>
            </a:r>
            <a:r>
              <a:rPr lang="en-US" sz="1050" dirty="0"/>
              <a:t>. </a:t>
            </a:r>
            <a:r>
              <a:rPr lang="en-US" sz="1050" dirty="0" err="1"/>
              <a:t>Rutten</a:t>
            </a:r>
            <a:r>
              <a:rPr lang="en-US" sz="1050" dirty="0"/>
              <a:t>, "</a:t>
            </a:r>
            <a:r>
              <a:rPr lang="en-US" sz="1050" b="1" dirty="0"/>
              <a:t>Models and Temporal Logical Specifications for Timed Component Connectors</a:t>
            </a:r>
            <a:r>
              <a:rPr lang="en-US" sz="1050" dirty="0"/>
              <a:t>," International Journal on Software and Systems Modeling, pp. 59-82, Vol. 6, No. 1, March 2007, Springer.  </a:t>
            </a:r>
            <a:endParaRPr lang="en-US" sz="1050" dirty="0" smtClean="0"/>
          </a:p>
        </p:txBody>
      </p:sp>
    </p:spTree>
    <p:extLst>
      <p:ext uri="{BB962C8B-B14F-4D97-AF65-F5344CB8AC3E}">
        <p14:creationId xmlns:p14="http://schemas.microsoft.com/office/powerpoint/2010/main" val="32685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 Constraint Automata</a:t>
            </a:r>
          </a:p>
        </p:txBody>
      </p:sp>
      <p:pic>
        <p:nvPicPr>
          <p:cNvPr id="30413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/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of a connector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885950"/>
            <a:ext cx="8223161" cy="4171950"/>
          </a:xfrm>
        </p:spPr>
        <p:txBody>
          <a:bodyPr/>
          <a:lstStyle/>
          <a:p>
            <a:r>
              <a:rPr lang="en-US" sz="2800" dirty="0" smtClean="0"/>
              <a:t>The CA semantics of a connector is composed from the CA of its constituents via a synchronous product operator.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8566-31A0-423C-9F0B-047D319F0FF1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789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23" y="3597384"/>
            <a:ext cx="616267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2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Eclipse Coordination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7758752" cy="4171950"/>
          </a:xfrm>
        </p:spPr>
        <p:txBody>
          <a:bodyPr/>
          <a:lstStyle/>
          <a:p>
            <a:r>
              <a:rPr lang="en-US" sz="2000" dirty="0" smtClean="0"/>
              <a:t>A set of Eclipse plug-ins provide the ECT visual programming environment.</a:t>
            </a:r>
          </a:p>
          <a:p>
            <a:r>
              <a:rPr lang="en-US" sz="2000" dirty="0" smtClean="0"/>
              <a:t>Protocols can be designed by composing Reo circuits in a graphical editor.</a:t>
            </a:r>
          </a:p>
          <a:p>
            <a:r>
              <a:rPr lang="en-US" sz="2000" dirty="0" smtClean="0"/>
              <a:t>The Reo circuit can be </a:t>
            </a:r>
            <a:r>
              <a:rPr lang="en-US" sz="2000" dirty="0" smtClean="0">
                <a:solidFill>
                  <a:srgbClr val="FF0000"/>
                </a:solidFill>
              </a:rPr>
              <a:t>animated</a:t>
            </a:r>
            <a:r>
              <a:rPr lang="en-US" sz="2000" dirty="0" smtClean="0"/>
              <a:t> in ECT.</a:t>
            </a:r>
          </a:p>
          <a:p>
            <a:r>
              <a:rPr lang="en-US" sz="2000" dirty="0" smtClean="0"/>
              <a:t>ECT can automatically generate the CA for a Reo circuit.</a:t>
            </a:r>
          </a:p>
          <a:p>
            <a:r>
              <a:rPr lang="en-US" sz="2000" dirty="0" smtClean="0"/>
              <a:t>Model-checkers integrated in ECT can be used to verify the correctness properties of a protocol using its CA.</a:t>
            </a:r>
          </a:p>
          <a:p>
            <a:r>
              <a:rPr lang="en-US" sz="2000" dirty="0" smtClean="0"/>
              <a:t>ECT can generate executable (Java/C) code from a CA as a single sequential thread.</a:t>
            </a:r>
          </a:p>
          <a:p>
            <a:endParaRPr lang="en-US" sz="18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01504" y="5486400"/>
            <a:ext cx="5609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http://reo.project.cwi.nl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28566-31A0-423C-9F0B-047D319F0FF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Tool support</a:t>
            </a:r>
            <a:endParaRPr lang="ru-RU" smtClean="0"/>
          </a:p>
        </p:txBody>
      </p:sp>
      <p:graphicFrame>
        <p:nvGraphicFramePr>
          <p:cNvPr id="37965" name="Group 77"/>
          <p:cNvGraphicFramePr>
            <a:graphicFrameLocks noGrp="1"/>
          </p:cNvGraphicFramePr>
          <p:nvPr>
            <p:ph sz="half" idx="2"/>
          </p:nvPr>
        </p:nvGraphicFramePr>
        <p:xfrm>
          <a:off x="395288" y="1665027"/>
          <a:ext cx="8516700" cy="4727732"/>
        </p:xfrm>
        <a:graphic>
          <a:graphicData uri="http://schemas.openxmlformats.org/drawingml/2006/table">
            <a:tbl>
              <a:tblPr/>
              <a:tblGrid>
                <a:gridCol w="3671769"/>
                <a:gridCol w="4844931"/>
              </a:tblGrid>
              <a:tr h="775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Tool</a:t>
                      </a:r>
                      <a:endParaRPr kumimoji="1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10800" marB="10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  <a:endParaRPr kumimoji="1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10800" marB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318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Reo g</a:t>
                      </a: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raphical editor</a:t>
                      </a:r>
                    </a:p>
                  </a:txBody>
                  <a:tcPr marL="54000" marR="54000" marT="10800" marB="10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Drag and drop editing of Reo circuits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10800" marB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8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Reo animation plug-in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10800" marB="10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Flash animation of data-flow in Reo circuits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10800" marB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8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Extensible Automata editor and tools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10800" marB="10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Graphical editor and other automata tools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10800" marB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4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Reo to constraint automata converter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10800" marB="10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Conversion of Reo to Constraint Automata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10800" marB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1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Verification tools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10800" marB="10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Vereofy model checker (www.vereofy.de)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mCRL model checking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1" lang="it-I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Bounded model checking of Timed Constraint Automata</a:t>
                      </a:r>
                    </a:p>
                  </a:txBody>
                  <a:tcPr marL="54000" marR="54000" marT="10800" marB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</a:t>
                      </a:r>
                      <a:r>
                        <a:rPr kumimoji="1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ava code generation plug-in</a:t>
                      </a:r>
                    </a:p>
                  </a:txBody>
                  <a:tcPr marL="54000" marR="54000" marT="10800" marB="10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State machine based coordinator code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(Java, C, and CA interpreter for Tomcat </a:t>
                      </a:r>
                      <a:r>
                        <a:rPr kumimoji="1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servlets</a:t>
                      </a: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54000" marR="54000" marT="10800" marB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Distributed Reo middleware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10800" marB="10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Distributed Reo code generated in </a:t>
                      </a:r>
                      <a:r>
                        <a:rPr kumimoji="1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Scala</a:t>
                      </a: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(Actor-based Java)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10800" marB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7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(UML / BPMN / BPEL) GMT to Reo converter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10800" marB="10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Automatic translation of UML SD / BPMN / BPEL to Reo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10800" marB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Reo Services platform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10800" marB="10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Web service wrappers and Mash-ups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10800" marB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Markov chain generator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10800" marB="10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Compositional </a:t>
                      </a:r>
                      <a:r>
                        <a:rPr lang="en-US" sz="14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QoS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model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based on Reo</a:t>
                      </a:r>
                    </a:p>
                    <a:p>
                      <a:pPr algn="l"/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Analysis using, e.g., probabilistic symbolic model checker Prism (http://www.prismmodelchecker.org)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10800" marB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7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Algebraic Graph Transformation</a:t>
                      </a:r>
                      <a:endParaRPr kumimoji="1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10800" marB="10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Dynamic reconfiguration of Reo circuits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10800" marB="10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ADFD-08B4-433F-9650-EE3CA221A774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 of Reo 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28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05" y="1797356"/>
            <a:ext cx="8682818" cy="441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728" y="361552"/>
            <a:ext cx="6142038" cy="720725"/>
          </a:xfrm>
        </p:spPr>
        <p:txBody>
          <a:bodyPr/>
          <a:lstStyle/>
          <a:p>
            <a:r>
              <a:rPr lang="en-US" dirty="0" smtClean="0"/>
              <a:t>Reo Animation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899" y="1688078"/>
            <a:ext cx="8543497" cy="468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Implicit Interaction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Interaction (protocol) is implicit in action-based models of concurrency</a:t>
            </a:r>
          </a:p>
          <a:p>
            <a:r>
              <a:rPr lang="en-GB" sz="1800" dirty="0" smtClean="0"/>
              <a:t>Interaction is a by-product of processes executing their actions</a:t>
            </a:r>
          </a:p>
          <a:p>
            <a:pPr lvl="1"/>
            <a:r>
              <a:rPr lang="en-GB" sz="1600" dirty="0" smtClean="0"/>
              <a:t>Action </a:t>
            </a:r>
            <a:r>
              <a:rPr lang="en-GB" sz="1600" dirty="0" err="1" smtClean="0"/>
              <a:t>ai</a:t>
            </a:r>
            <a:r>
              <a:rPr lang="en-GB" sz="1600" dirty="0" smtClean="0"/>
              <a:t> of process A collides with action </a:t>
            </a:r>
            <a:r>
              <a:rPr lang="en-GB" sz="1600" dirty="0" err="1" smtClean="0"/>
              <a:t>bj</a:t>
            </a:r>
            <a:r>
              <a:rPr lang="en-GB" sz="1600" dirty="0" smtClean="0"/>
              <a:t> of process B</a:t>
            </a:r>
          </a:p>
          <a:p>
            <a:pPr lvl="1"/>
            <a:r>
              <a:rPr lang="nl-NL" sz="1600" dirty="0" smtClean="0"/>
              <a:t>Interaction is the specific (timed) sequence of such collisions in a run</a:t>
            </a:r>
          </a:p>
          <a:p>
            <a:pPr lvl="1"/>
            <a:r>
              <a:rPr lang="nl-NL" sz="1600" dirty="0" smtClean="0"/>
              <a:t>Interaction protocol is the (timed) sequence of the intended collisions in such a sequence.</a:t>
            </a:r>
          </a:p>
          <a:p>
            <a:r>
              <a:rPr lang="nl-NL" sz="2000" dirty="0" smtClean="0"/>
              <a:t>How can the intended and the coincidental be differentiated?</a:t>
            </a:r>
          </a:p>
          <a:p>
            <a:r>
              <a:rPr lang="nl-NL" sz="2000" dirty="0" smtClean="0"/>
              <a:t>How can the sequence of intended collisions (the interaction protocol) can be</a:t>
            </a:r>
          </a:p>
          <a:p>
            <a:pPr lvl="1"/>
            <a:r>
              <a:rPr lang="nl-NL" sz="1600" dirty="0" smtClean="0"/>
              <a:t>Manipulated?</a:t>
            </a:r>
          </a:p>
          <a:p>
            <a:pPr lvl="1"/>
            <a:r>
              <a:rPr lang="nl-NL" sz="1600" dirty="0" smtClean="0"/>
              <a:t>Verified?</a:t>
            </a:r>
          </a:p>
          <a:p>
            <a:pPr lvl="1"/>
            <a:r>
              <a:rPr lang="nl-NL" sz="1600" dirty="0" smtClean="0"/>
              <a:t>Debugged?</a:t>
            </a:r>
          </a:p>
          <a:p>
            <a:pPr lvl="1"/>
            <a:r>
              <a:rPr lang="nl-NL" sz="1600" dirty="0" smtClean="0"/>
              <a:t>Reused ?</a:t>
            </a:r>
          </a:p>
          <a:p>
            <a:pPr lvl="1"/>
            <a:r>
              <a:rPr lang="nl-NL" sz="1600" dirty="0" smtClean="0"/>
              <a:t>...</a:t>
            </a:r>
          </a:p>
        </p:txBody>
      </p:sp>
      <p:sp>
        <p:nvSpPr>
          <p:cNvPr id="5" name="Cloud 4"/>
          <p:cNvSpPr/>
          <p:nvPr/>
        </p:nvSpPr>
        <p:spPr bwMode="auto">
          <a:xfrm>
            <a:off x="3138964" y="3248143"/>
            <a:ext cx="914400" cy="914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None/>
              <a:tabLst/>
            </a:pPr>
            <a:endParaRPr kumimoji="1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None/>
              <a:tabLst/>
            </a:pPr>
            <a:r>
              <a:rPr lang="en-US" sz="1100" dirty="0" smtClean="0"/>
              <a:t> </a:t>
            </a:r>
            <a:r>
              <a:rPr kumimoji="1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a2,b5</a:t>
            </a:r>
          </a:p>
        </p:txBody>
      </p:sp>
      <p:sp>
        <p:nvSpPr>
          <p:cNvPr id="7" name="Cloud 6"/>
          <p:cNvSpPr/>
          <p:nvPr/>
        </p:nvSpPr>
        <p:spPr bwMode="auto">
          <a:xfrm>
            <a:off x="3345949" y="3973750"/>
            <a:ext cx="914400" cy="914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None/>
            </a:pPr>
            <a:r>
              <a:rPr lang="en-US" sz="1100" dirty="0" smtClean="0"/>
              <a:t>a3, d4</a:t>
            </a:r>
          </a:p>
        </p:txBody>
      </p:sp>
      <p:sp>
        <p:nvSpPr>
          <p:cNvPr id="8" name="Cloud 7"/>
          <p:cNvSpPr/>
          <p:nvPr/>
        </p:nvSpPr>
        <p:spPr bwMode="auto">
          <a:xfrm>
            <a:off x="4412756" y="3143511"/>
            <a:ext cx="914400" cy="914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None/>
            </a:pPr>
            <a:r>
              <a:rPr lang="en-US" sz="1100" dirty="0" smtClean="0"/>
              <a:t>c3, d1</a:t>
            </a:r>
            <a:endParaRPr kumimoji="1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Cloud 8"/>
          <p:cNvSpPr/>
          <p:nvPr/>
        </p:nvSpPr>
        <p:spPr bwMode="auto">
          <a:xfrm>
            <a:off x="4947292" y="4183016"/>
            <a:ext cx="914400" cy="914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None/>
            </a:pPr>
            <a:r>
              <a:rPr lang="en-US" sz="1100" dirty="0" smtClean="0"/>
              <a:t>a6, d5</a:t>
            </a:r>
          </a:p>
        </p:txBody>
      </p:sp>
      <p:sp>
        <p:nvSpPr>
          <p:cNvPr id="10" name="Cloud 9"/>
          <p:cNvSpPr/>
          <p:nvPr/>
        </p:nvSpPr>
        <p:spPr bwMode="auto">
          <a:xfrm>
            <a:off x="5058744" y="3079822"/>
            <a:ext cx="914400" cy="914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None/>
            </a:pPr>
            <a:r>
              <a:rPr lang="en-US" sz="1100" dirty="0" smtClean="0"/>
              <a:t>b3, d8</a:t>
            </a:r>
          </a:p>
        </p:txBody>
      </p:sp>
      <p:sp>
        <p:nvSpPr>
          <p:cNvPr id="11" name="Cloud 10"/>
          <p:cNvSpPr/>
          <p:nvPr/>
        </p:nvSpPr>
        <p:spPr bwMode="auto">
          <a:xfrm>
            <a:off x="2103988" y="3755391"/>
            <a:ext cx="914400" cy="914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None/>
              <a:tabLst/>
            </a:pPr>
            <a:endParaRPr kumimoji="1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None/>
              <a:tabLst/>
            </a:pPr>
            <a:r>
              <a:rPr lang="en-US" sz="1100" dirty="0" smtClean="0"/>
              <a:t> </a:t>
            </a:r>
            <a:r>
              <a:rPr kumimoji="1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a2,b5</a:t>
            </a:r>
          </a:p>
        </p:txBody>
      </p:sp>
      <p:sp>
        <p:nvSpPr>
          <p:cNvPr id="12" name="Cloud 11"/>
          <p:cNvSpPr/>
          <p:nvPr/>
        </p:nvSpPr>
        <p:spPr bwMode="auto">
          <a:xfrm>
            <a:off x="2704500" y="4151183"/>
            <a:ext cx="914400" cy="914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None/>
              <a:tabLst/>
            </a:pPr>
            <a:endParaRPr kumimoji="1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None/>
              <a:tabLst/>
            </a:pPr>
            <a:r>
              <a:rPr lang="en-US" sz="1100" dirty="0" smtClean="0"/>
              <a:t> d</a:t>
            </a:r>
            <a:r>
              <a:rPr kumimoji="1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2,b5</a:t>
            </a:r>
          </a:p>
        </p:txBody>
      </p:sp>
      <p:sp>
        <p:nvSpPr>
          <p:cNvPr id="13" name="Cloud 12"/>
          <p:cNvSpPr/>
          <p:nvPr/>
        </p:nvSpPr>
        <p:spPr bwMode="auto">
          <a:xfrm>
            <a:off x="3714452" y="3168527"/>
            <a:ext cx="914400" cy="914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None/>
              <a:tabLst/>
            </a:pPr>
            <a:endParaRPr kumimoji="1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None/>
              <a:tabLst/>
            </a:pPr>
            <a:r>
              <a:rPr lang="en-US" sz="1100" dirty="0" smtClean="0"/>
              <a:t> </a:t>
            </a:r>
            <a:r>
              <a:rPr kumimoji="1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a2,b5</a:t>
            </a:r>
          </a:p>
        </p:txBody>
      </p:sp>
      <p:sp>
        <p:nvSpPr>
          <p:cNvPr id="14" name="Cloud 13"/>
          <p:cNvSpPr/>
          <p:nvPr/>
        </p:nvSpPr>
        <p:spPr bwMode="auto">
          <a:xfrm>
            <a:off x="2554372" y="3400543"/>
            <a:ext cx="914400" cy="914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None/>
              <a:tabLst/>
            </a:pPr>
            <a:endParaRPr kumimoji="1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None/>
              <a:tabLst/>
            </a:pPr>
            <a:r>
              <a:rPr lang="en-US" sz="1100" dirty="0" smtClean="0"/>
              <a:t> </a:t>
            </a:r>
            <a:r>
              <a:rPr kumimoji="1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a1,e7</a:t>
            </a:r>
          </a:p>
        </p:txBody>
      </p:sp>
      <p:sp>
        <p:nvSpPr>
          <p:cNvPr id="15" name="Cloud 14"/>
          <p:cNvSpPr/>
          <p:nvPr/>
        </p:nvSpPr>
        <p:spPr bwMode="auto">
          <a:xfrm>
            <a:off x="3291364" y="4301311"/>
            <a:ext cx="914400" cy="914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None/>
              <a:tabLst/>
            </a:pPr>
            <a:endParaRPr kumimoji="1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None/>
              <a:tabLst/>
            </a:pPr>
            <a:r>
              <a:rPr lang="en-US" sz="1100" dirty="0" smtClean="0"/>
              <a:t> d1</a:t>
            </a:r>
            <a:r>
              <a:rPr kumimoji="1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,e2</a:t>
            </a:r>
          </a:p>
        </p:txBody>
      </p:sp>
      <p:sp>
        <p:nvSpPr>
          <p:cNvPr id="16" name="Cloud 15"/>
          <p:cNvSpPr/>
          <p:nvPr/>
        </p:nvSpPr>
        <p:spPr bwMode="auto">
          <a:xfrm>
            <a:off x="4246724" y="3741743"/>
            <a:ext cx="914400" cy="914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None/>
              <a:tabLst/>
            </a:pPr>
            <a:endParaRPr kumimoji="1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None/>
              <a:tabLst/>
            </a:pPr>
            <a:r>
              <a:rPr lang="en-US" sz="1100" dirty="0" smtClean="0"/>
              <a:t> d</a:t>
            </a:r>
            <a:r>
              <a:rPr kumimoji="1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2,e3</a:t>
            </a:r>
          </a:p>
        </p:txBody>
      </p:sp>
      <p:sp>
        <p:nvSpPr>
          <p:cNvPr id="17" name="Cloud 16"/>
          <p:cNvSpPr/>
          <p:nvPr/>
        </p:nvSpPr>
        <p:spPr bwMode="auto">
          <a:xfrm>
            <a:off x="4915476" y="3632559"/>
            <a:ext cx="914400" cy="914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None/>
              <a:tabLst/>
            </a:pPr>
            <a:endParaRPr kumimoji="1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None/>
              <a:tabLst/>
            </a:pPr>
            <a:r>
              <a:rPr lang="en-US" sz="1100" dirty="0" smtClean="0"/>
              <a:t> d7</a:t>
            </a:r>
            <a:r>
              <a:rPr kumimoji="1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,b8</a:t>
            </a:r>
          </a:p>
        </p:txBody>
      </p:sp>
      <p:sp>
        <p:nvSpPr>
          <p:cNvPr id="18" name="Cloud 17"/>
          <p:cNvSpPr/>
          <p:nvPr/>
        </p:nvSpPr>
        <p:spPr bwMode="auto">
          <a:xfrm>
            <a:off x="3932820" y="4246719"/>
            <a:ext cx="914400" cy="914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None/>
              <a:tabLst/>
            </a:pPr>
            <a:endParaRPr kumimoji="1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None/>
              <a:tabLst/>
            </a:pPr>
            <a:r>
              <a:rPr lang="en-US" sz="1100" dirty="0" smtClean="0"/>
              <a:t> c7</a:t>
            </a:r>
            <a:r>
              <a:rPr kumimoji="1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,e6</a:t>
            </a:r>
          </a:p>
        </p:txBody>
      </p:sp>
      <p:sp>
        <p:nvSpPr>
          <p:cNvPr id="19" name="Cloud 18"/>
          <p:cNvSpPr/>
          <p:nvPr/>
        </p:nvSpPr>
        <p:spPr bwMode="auto">
          <a:xfrm>
            <a:off x="5611524" y="3468783"/>
            <a:ext cx="914400" cy="914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None/>
              <a:tabLst/>
            </a:pPr>
            <a:endParaRPr kumimoji="1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None/>
              <a:tabLst/>
            </a:pPr>
            <a:r>
              <a:rPr lang="en-US" sz="1100" dirty="0" smtClean="0"/>
              <a:t> </a:t>
            </a:r>
            <a:r>
              <a:rPr kumimoji="1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a2,b6</a:t>
            </a:r>
          </a:p>
        </p:txBody>
      </p:sp>
      <p:sp>
        <p:nvSpPr>
          <p:cNvPr id="20" name="Cloud 19"/>
          <p:cNvSpPr/>
          <p:nvPr/>
        </p:nvSpPr>
        <p:spPr bwMode="auto">
          <a:xfrm>
            <a:off x="5461396" y="4164831"/>
            <a:ext cx="914400" cy="9144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None/>
              <a:tabLst/>
            </a:pPr>
            <a:endParaRPr kumimoji="1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None/>
              <a:tabLst/>
            </a:pPr>
            <a:r>
              <a:rPr lang="en-US" sz="1100" dirty="0" smtClean="0"/>
              <a:t> </a:t>
            </a:r>
            <a:r>
              <a:rPr kumimoji="1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a6,e5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83866" y="4981425"/>
            <a:ext cx="451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/>
              <a:t>P</a:t>
            </a:r>
            <a:r>
              <a:rPr lang="nl-NL" sz="2000" dirty="0" smtClean="0"/>
              <a:t>ossible only indirectly, through manipulating processes</a:t>
            </a:r>
            <a:endParaRPr lang="en-US" sz="2000" dirty="0"/>
          </a:p>
        </p:txBody>
      </p:sp>
      <p:sp>
        <p:nvSpPr>
          <p:cNvPr id="22" name="Right Brace 21"/>
          <p:cNvSpPr/>
          <p:nvPr/>
        </p:nvSpPr>
        <p:spPr bwMode="auto">
          <a:xfrm>
            <a:off x="2634014" y="4722103"/>
            <a:ext cx="354845" cy="143303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000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Checking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Constraint automata are used for model checking of Reo circuits</a:t>
            </a:r>
          </a:p>
          <a:p>
            <a:r>
              <a:rPr lang="en-US" sz="2400" dirty="0" smtClean="0"/>
              <a:t>Model checker for Reo built in Dresden:</a:t>
            </a:r>
          </a:p>
          <a:p>
            <a:pPr lvl="1"/>
            <a:r>
              <a:rPr lang="en-US" sz="2000" dirty="0" smtClean="0"/>
              <a:t>Symbolic model, LTL, and CTL-like logic for specification</a:t>
            </a:r>
          </a:p>
          <a:p>
            <a:pPr lvl="1"/>
            <a:r>
              <a:rPr lang="en-US" sz="2000" dirty="0" smtClean="0"/>
              <a:t>Can also verify properties such as deadlock-freeness and behavioral equivalence</a:t>
            </a:r>
          </a:p>
          <a:p>
            <a:r>
              <a:rPr lang="en-US" sz="2400" dirty="0" smtClean="0"/>
              <a:t>SAT-based bounded model checking of Timed Constraint Automata</a:t>
            </a:r>
          </a:p>
          <a:p>
            <a:r>
              <a:rPr lang="en-US" sz="2400" dirty="0" smtClean="0"/>
              <a:t>Translation of Reo to </a:t>
            </a:r>
            <a:r>
              <a:rPr lang="en-US" sz="2400" dirty="0" err="1" smtClean="0"/>
              <a:t>mCRL</a:t>
            </a:r>
            <a:r>
              <a:rPr lang="en-US" sz="2400" dirty="0" smtClean="0"/>
              <a:t> for model checking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Vereofy</a:t>
            </a:r>
            <a:r>
              <a:rPr lang="en-US" dirty="0" smtClean="0"/>
              <a:t> Model Checker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Symbolic model checker for Reo:</a:t>
            </a:r>
          </a:p>
          <a:p>
            <a:pPr lvl="1"/>
            <a:r>
              <a:rPr lang="en-US" sz="2000" dirty="0" smtClean="0"/>
              <a:t>Based on constraint automata</a:t>
            </a:r>
          </a:p>
          <a:p>
            <a:pPr lvl="1"/>
            <a:r>
              <a:rPr lang="en-US" sz="2000" dirty="0" smtClean="0"/>
              <a:t>Developed at the University of Dresden</a:t>
            </a:r>
          </a:p>
          <a:p>
            <a:pPr lvl="1"/>
            <a:r>
              <a:rPr lang="en-US" sz="2000" dirty="0" smtClean="0"/>
              <a:t>LTL and CTL-like logic for property specification</a:t>
            </a:r>
          </a:p>
          <a:p>
            <a:r>
              <a:rPr lang="en-US" sz="2000" dirty="0" smtClean="0"/>
              <a:t>Modal formulae</a:t>
            </a:r>
          </a:p>
          <a:p>
            <a:pPr lvl="1"/>
            <a:r>
              <a:rPr lang="en-US" sz="1800" dirty="0" smtClean="0"/>
              <a:t>Branching time temporal logic: </a:t>
            </a:r>
          </a:p>
          <a:p>
            <a:pPr lvl="2"/>
            <a:r>
              <a:rPr lang="en-US" sz="1400" dirty="0" smtClean="0"/>
              <a:t>AG[EX[</a:t>
            </a:r>
            <a:r>
              <a:rPr lang="en-US" sz="1400" i="1" dirty="0" smtClean="0"/>
              <a:t>true</a:t>
            </a:r>
            <a:r>
              <a:rPr lang="en-US" sz="1400" dirty="0" smtClean="0"/>
              <a:t>]] </a:t>
            </a:r>
          </a:p>
          <a:p>
            <a:pPr lvl="2"/>
            <a:r>
              <a:rPr lang="en-US" sz="1400" dirty="0" smtClean="0"/>
              <a:t> check for deadlocks</a:t>
            </a:r>
          </a:p>
          <a:p>
            <a:pPr lvl="1"/>
            <a:r>
              <a:rPr lang="en-US" sz="1800" dirty="0" smtClean="0"/>
              <a:t>Linear temporal logics: </a:t>
            </a:r>
          </a:p>
          <a:p>
            <a:pPr lvl="2"/>
            <a:r>
              <a:rPr lang="en-US" sz="1400" b="1" dirty="0" smtClean="0"/>
              <a:t>G</a:t>
            </a:r>
            <a:r>
              <a:rPr lang="en-US" sz="1400" dirty="0" smtClean="0"/>
              <a:t>(</a:t>
            </a:r>
            <a:r>
              <a:rPr lang="en-US" sz="1400" i="1" dirty="0" smtClean="0"/>
              <a:t>request</a:t>
            </a:r>
            <a:r>
              <a:rPr lang="en-US" sz="1400" dirty="0" smtClean="0"/>
              <a:t> → </a:t>
            </a:r>
            <a:r>
              <a:rPr lang="en-US" sz="1400" b="1" dirty="0" smtClean="0"/>
              <a:t>F</a:t>
            </a:r>
            <a:r>
              <a:rPr lang="en-US" sz="1400" dirty="0" smtClean="0"/>
              <a:t> (</a:t>
            </a:r>
            <a:r>
              <a:rPr lang="en-US" sz="1400" i="1" dirty="0" smtClean="0"/>
              <a:t>reject</a:t>
            </a:r>
            <a:r>
              <a:rPr lang="en-US" sz="1400" dirty="0" smtClean="0"/>
              <a:t> </a:t>
            </a:r>
            <a:r>
              <a:rPr lang="en-US" sz="1400" b="1" dirty="0" smtClean="0"/>
              <a:t>∪</a:t>
            </a:r>
            <a:r>
              <a:rPr lang="en-US" sz="1400" dirty="0" smtClean="0"/>
              <a:t> </a:t>
            </a:r>
            <a:r>
              <a:rPr lang="en-US" sz="1400" i="1" dirty="0" err="1" smtClean="0"/>
              <a:t>sendFormOut</a:t>
            </a:r>
            <a:r>
              <a:rPr lang="en-US" sz="1400" dirty="0" smtClean="0"/>
              <a:t>)) </a:t>
            </a:r>
          </a:p>
          <a:p>
            <a:pPr lvl="2"/>
            <a:r>
              <a:rPr lang="en-US" sz="1400" dirty="0" smtClean="0"/>
              <a:t>check that admissible states </a:t>
            </a:r>
            <a:r>
              <a:rPr lang="en-US" sz="1400" i="1" dirty="0" smtClean="0"/>
              <a:t>reject</a:t>
            </a:r>
            <a:r>
              <a:rPr lang="en-US" sz="1400" dirty="0" smtClean="0"/>
              <a:t> or </a:t>
            </a:r>
            <a:r>
              <a:rPr lang="en-US" sz="1400" i="1" dirty="0" err="1" smtClean="0"/>
              <a:t>sendFormOut</a:t>
            </a:r>
            <a:r>
              <a:rPr lang="en-US" sz="1400" dirty="0" smtClean="0"/>
              <a:t> are reached</a:t>
            </a:r>
          </a:p>
          <a:p>
            <a:r>
              <a:rPr lang="en-US" sz="2200" dirty="0" smtClean="0">
                <a:hlinkClick r:id="rId3"/>
              </a:rPr>
              <a:t>http://www.vereofy.de</a:t>
            </a:r>
            <a:endParaRPr lang="en-US" sz="22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9340" y="313904"/>
            <a:ext cx="7058025" cy="792163"/>
          </a:xfrm>
        </p:spPr>
        <p:txBody>
          <a:bodyPr/>
          <a:lstStyle/>
          <a:p>
            <a:r>
              <a:rPr lang="en-US" dirty="0" smtClean="0"/>
              <a:t>Verification </a:t>
            </a:r>
            <a:r>
              <a:rPr lang="en-US" dirty="0"/>
              <a:t>with </a:t>
            </a:r>
            <a:r>
              <a:rPr lang="en-US" dirty="0" err="1"/>
              <a:t>Vereofy</a:t>
            </a:r>
            <a:r>
              <a:rPr lang="en-US" dirty="0"/>
              <a:t> </a:t>
            </a:r>
            <a:endParaRPr lang="ru-RU" dirty="0"/>
          </a:p>
        </p:txBody>
      </p:sp>
      <p:pic>
        <p:nvPicPr>
          <p:cNvPr id="102403" name="Picture 3" descr="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1263" y="3895079"/>
            <a:ext cx="388620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4" name="Picture 4" descr="CA-hidd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3513" y="4569767"/>
            <a:ext cx="2233613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5" name="Rectangle 5"/>
          <p:cNvSpPr>
            <a:spLocks noGrp="1" noChangeArrowheads="1"/>
          </p:cNvSpPr>
          <p:nvPr>
            <p:ph type="body" idx="1"/>
          </p:nvPr>
        </p:nvSpPr>
        <p:spPr bwMode="white">
          <a:xfrm>
            <a:off x="359129" y="5428431"/>
            <a:ext cx="8301037" cy="986017"/>
          </a:xfrm>
          <a:noFill/>
          <a:ln/>
        </p:spPr>
        <p:txBody>
          <a:bodyPr/>
          <a:lstStyle/>
          <a:p>
            <a:r>
              <a:rPr lang="en-US" sz="1600" dirty="0"/>
              <a:t>Modal formulae</a:t>
            </a:r>
          </a:p>
          <a:p>
            <a:pPr lvl="1"/>
            <a:r>
              <a:rPr lang="en-US" sz="1400" dirty="0"/>
              <a:t>Branching time temporal logic: AG[EX[</a:t>
            </a:r>
            <a:r>
              <a:rPr lang="en-US" sz="1400" i="1" dirty="0"/>
              <a:t>true</a:t>
            </a:r>
            <a:r>
              <a:rPr lang="en-US" sz="1400" dirty="0"/>
              <a:t>]] – check for deadlocks</a:t>
            </a:r>
          </a:p>
          <a:p>
            <a:pPr lvl="1"/>
            <a:r>
              <a:rPr lang="en-US" sz="1400" dirty="0"/>
              <a:t>Linear temporal logics: </a:t>
            </a:r>
            <a:r>
              <a:rPr lang="en-US" sz="1400" b="1" dirty="0"/>
              <a:t>G</a:t>
            </a:r>
            <a:r>
              <a:rPr lang="en-US" sz="1400" dirty="0"/>
              <a:t>(</a:t>
            </a:r>
            <a:r>
              <a:rPr lang="en-US" sz="1400" i="1" dirty="0"/>
              <a:t>request</a:t>
            </a:r>
            <a:r>
              <a:rPr lang="en-US" sz="1400" dirty="0"/>
              <a:t> → </a:t>
            </a:r>
            <a:r>
              <a:rPr lang="en-US" sz="1400" b="1" dirty="0"/>
              <a:t>F</a:t>
            </a:r>
            <a:r>
              <a:rPr lang="en-US" sz="1400" dirty="0"/>
              <a:t> (</a:t>
            </a:r>
            <a:r>
              <a:rPr lang="en-US" sz="1400" i="1" dirty="0"/>
              <a:t>reject</a:t>
            </a:r>
            <a:r>
              <a:rPr lang="en-US" sz="1400" dirty="0"/>
              <a:t> </a:t>
            </a:r>
            <a:r>
              <a:rPr lang="en-US" sz="1400" b="1" dirty="0"/>
              <a:t>∪</a:t>
            </a:r>
            <a:r>
              <a:rPr lang="en-US" sz="1400" dirty="0"/>
              <a:t> </a:t>
            </a:r>
            <a:r>
              <a:rPr lang="en-US" sz="1400" i="1" dirty="0" err="1"/>
              <a:t>sendFormOut</a:t>
            </a:r>
            <a:r>
              <a:rPr lang="en-US" sz="1400" dirty="0"/>
              <a:t>)) – check that admissible states </a:t>
            </a:r>
            <a:r>
              <a:rPr lang="en-US" sz="1400" i="1" dirty="0"/>
              <a:t>reject</a:t>
            </a:r>
            <a:r>
              <a:rPr lang="en-US" sz="1400" dirty="0"/>
              <a:t> or </a:t>
            </a:r>
            <a:r>
              <a:rPr lang="en-US" sz="1400" i="1" dirty="0" err="1"/>
              <a:t>sendFormOut</a:t>
            </a:r>
            <a:r>
              <a:rPr lang="en-US" sz="1400" dirty="0"/>
              <a:t> are reached</a:t>
            </a:r>
            <a:endParaRPr lang="en-US" sz="2000" dirty="0"/>
          </a:p>
        </p:txBody>
      </p:sp>
      <p:pic>
        <p:nvPicPr>
          <p:cNvPr id="10241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42338" y="1739254"/>
            <a:ext cx="59055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1" name="AutoShape 11"/>
          <p:cNvSpPr>
            <a:spLocks noChangeArrowheads="1"/>
          </p:cNvSpPr>
          <p:nvPr/>
        </p:nvSpPr>
        <p:spPr bwMode="auto">
          <a:xfrm>
            <a:off x="3948119" y="3346865"/>
            <a:ext cx="431800" cy="503237"/>
          </a:xfrm>
          <a:prstGeom prst="downArrow">
            <a:avLst>
              <a:gd name="adj1" fmla="val 50000"/>
              <a:gd name="adj2" fmla="val 29136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12" name="AutoShape 12"/>
          <p:cNvSpPr>
            <a:spLocks/>
          </p:cNvSpPr>
          <p:nvPr/>
        </p:nvSpPr>
        <p:spPr bwMode="auto">
          <a:xfrm>
            <a:off x="4488886" y="3426263"/>
            <a:ext cx="2294023" cy="408752"/>
          </a:xfrm>
          <a:prstGeom prst="accentCallout1">
            <a:avLst>
              <a:gd name="adj1" fmla="val 22644"/>
              <a:gd name="adj2" fmla="val -2579"/>
              <a:gd name="adj3" fmla="val 8176"/>
              <a:gd name="adj4" fmla="val -9787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ctr">
              <a:buNone/>
            </a:pPr>
            <a:r>
              <a:rPr lang="en-US" sz="1600" dirty="0">
                <a:solidFill>
                  <a:schemeClr val="tx1"/>
                </a:solidFill>
                <a:latin typeface="Times New Roman" pitchFamily="18" charset="0"/>
              </a:rPr>
              <a:t>Reo2ConstraintAutomata</a:t>
            </a:r>
            <a:endParaRPr lang="ru-RU" sz="2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306960"/>
            <a:ext cx="7566285" cy="720725"/>
          </a:xfrm>
        </p:spPr>
        <p:txBody>
          <a:bodyPr/>
          <a:lstStyle/>
          <a:p>
            <a:r>
              <a:rPr lang="en-US" dirty="0" smtClean="0"/>
              <a:t>Data-Dependent Control-Flow</a:t>
            </a:r>
            <a:endParaRPr lang="ru-RU" dirty="0"/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606" y="1760523"/>
            <a:ext cx="7805009" cy="229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9" name="Rectangle 5"/>
          <p:cNvSpPr>
            <a:spLocks noGrp="1" noChangeArrowheads="1"/>
          </p:cNvSpPr>
          <p:nvPr>
            <p:ph type="body" idx="1"/>
          </p:nvPr>
        </p:nvSpPr>
        <p:spPr bwMode="white">
          <a:xfrm>
            <a:off x="791578" y="4067065"/>
            <a:ext cx="7178715" cy="2425179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600" dirty="0"/>
              <a:t>Input parameters: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Activation condition </a:t>
            </a:r>
          </a:p>
          <a:p>
            <a:pPr lvl="2">
              <a:lnSpc>
                <a:spcPct val="80000"/>
              </a:lnSpc>
            </a:pPr>
            <a:r>
              <a:rPr lang="en-US" sz="1200" b="1" dirty="0"/>
              <a:t>Data:</a:t>
            </a:r>
            <a:r>
              <a:rPr lang="en-US" sz="1200" dirty="0"/>
              <a:t> b: Boolean</a:t>
            </a:r>
          </a:p>
          <a:p>
            <a:pPr lvl="2">
              <a:lnSpc>
                <a:spcPct val="80000"/>
              </a:lnSpc>
            </a:pPr>
            <a:r>
              <a:rPr lang="en-GB" sz="1200" b="1" dirty="0"/>
              <a:t>Filter condition:</a:t>
            </a:r>
            <a:r>
              <a:rPr lang="en-GB" sz="1200" dirty="0"/>
              <a:t> b==true, b==false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Check condition</a:t>
            </a:r>
          </a:p>
          <a:p>
            <a:pPr lvl="2">
              <a:lnSpc>
                <a:spcPct val="80000"/>
              </a:lnSpc>
            </a:pPr>
            <a:r>
              <a:rPr lang="en-US" sz="1200" b="1" dirty="0"/>
              <a:t>Data: </a:t>
            </a:r>
            <a:r>
              <a:rPr lang="en-US" sz="1200" dirty="0"/>
              <a:t>x, y: Real; (e.g., credit amount, maximal amount)</a:t>
            </a:r>
          </a:p>
          <a:p>
            <a:pPr lvl="2">
              <a:lnSpc>
                <a:spcPct val="80000"/>
              </a:lnSpc>
            </a:pPr>
            <a:r>
              <a:rPr lang="en-US" sz="1200" b="1" dirty="0"/>
              <a:t>Filter condition: </a:t>
            </a:r>
            <a:r>
              <a:rPr lang="en-US" sz="1200" dirty="0"/>
              <a:t>x &lt; </a:t>
            </a:r>
            <a:r>
              <a:rPr lang="en-US" sz="1200" dirty="0" smtClean="0"/>
              <a:t>y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Problems: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Data constraint specification language is needed</a:t>
            </a:r>
          </a:p>
          <a:p>
            <a:pPr lvl="1">
              <a:lnSpc>
                <a:spcPct val="80000"/>
              </a:lnSpc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Properties that include conditions: </a:t>
            </a:r>
          </a:p>
          <a:p>
            <a:pPr lvl="2">
              <a:lnSpc>
                <a:spcPct val="80000"/>
              </a:lnSpc>
            </a:pP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G [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(b &amp; !(x &lt; y)) </a:t>
            </a:r>
            <a:r>
              <a:rPr lang="en-US" sz="1200" dirty="0">
                <a:latin typeface="SimHei" pitchFamily="2" charset="-122"/>
                <a:ea typeface="SimHei" pitchFamily="2" charset="-122"/>
                <a:cs typeface="Times New Roman" pitchFamily="18" charset="0"/>
              </a:rPr>
              <a:t>→ </a:t>
            </a:r>
            <a:r>
              <a:rPr lang="en-US" sz="1200" b="1" dirty="0">
                <a:latin typeface="SimHei" pitchFamily="2" charset="-122"/>
                <a:ea typeface="SimHei" pitchFamily="2" charset="-122"/>
                <a:cs typeface="Times New Roman" pitchFamily="18" charset="0"/>
              </a:rPr>
              <a:t>F</a:t>
            </a:r>
            <a:r>
              <a:rPr lang="en-US" sz="1200" dirty="0">
                <a:latin typeface="SimHei" pitchFamily="2" charset="-122"/>
                <a:ea typeface="SimHei" pitchFamily="2" charset="-122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violation]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with mCRL2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q"/>
            </a:pPr>
            <a:r>
              <a:rPr lang="en-US" sz="2400" dirty="0" smtClean="0"/>
              <a:t>mCRL2 behavioral specification language and associated toolset d</a:t>
            </a:r>
            <a:r>
              <a:rPr lang="en-US" sz="2000" dirty="0" smtClean="0"/>
              <a:t>eveloped at TU Eindhoven</a:t>
            </a:r>
            <a:endParaRPr lang="en-US" sz="2400" dirty="0" smtClean="0"/>
          </a:p>
          <a:p>
            <a:pPr lvl="1"/>
            <a:r>
              <a:rPr lang="en-US" sz="2000" dirty="0" smtClean="0">
                <a:hlinkClick r:id="rId3"/>
              </a:rPr>
              <a:t>http://www.mcrl2.org</a:t>
            </a:r>
            <a:endParaRPr lang="en-US" sz="2000" dirty="0" smtClean="0"/>
          </a:p>
          <a:p>
            <a:pPr lvl="1"/>
            <a:r>
              <a:rPr lang="en-US" sz="2000" dirty="0" smtClean="0"/>
              <a:t>Based on the Algebra of Communicating Processes (ACP)</a:t>
            </a:r>
          </a:p>
          <a:p>
            <a:pPr lvl="1"/>
            <a:r>
              <a:rPr lang="en-US" sz="2000" dirty="0" smtClean="0"/>
              <a:t>Extended with data and time</a:t>
            </a:r>
          </a:p>
          <a:p>
            <a:pPr lvl="1"/>
            <a:r>
              <a:rPr lang="en-US" sz="2000" dirty="0" smtClean="0"/>
              <a:t>Expressive property specification language (</a:t>
            </a:r>
            <a:r>
              <a:rPr lang="en-US" sz="2000" dirty="0" smtClean="0">
                <a:latin typeface="Symbol" pitchFamily="18" charset="2"/>
              </a:rPr>
              <a:t>m</a:t>
            </a:r>
            <a:r>
              <a:rPr lang="en-US" sz="2000" dirty="0" smtClean="0"/>
              <a:t> calculus)</a:t>
            </a:r>
          </a:p>
          <a:p>
            <a:pPr lvl="1"/>
            <a:r>
              <a:rPr lang="en-US" sz="2000" dirty="0" smtClean="0"/>
              <a:t>Abstract data types, functional language (</a:t>
            </a:r>
            <a:r>
              <a:rPr lang="en-US" sz="2000" dirty="0" smtClean="0">
                <a:latin typeface="Symbol" pitchFamily="18" charset="2"/>
              </a:rPr>
              <a:t>l</a:t>
            </a:r>
            <a:r>
              <a:rPr lang="en-US" sz="2000" dirty="0" smtClean="0"/>
              <a:t> calculus)</a:t>
            </a:r>
          </a:p>
          <a:p>
            <a:r>
              <a:rPr lang="en-US" sz="2400" dirty="0" smtClean="0"/>
              <a:t>Automated mapping from Reo to mCRL2</a:t>
            </a:r>
          </a:p>
          <a:p>
            <a:pPr lvl="1"/>
            <a:r>
              <a:rPr lang="en-US" sz="1800" dirty="0" smtClean="0"/>
              <a:t>N. </a:t>
            </a:r>
            <a:r>
              <a:rPr lang="en-US" sz="1800" dirty="0" err="1" smtClean="0"/>
              <a:t>Kokash</a:t>
            </a:r>
            <a:r>
              <a:rPr lang="en-US" sz="1800" dirty="0" smtClean="0"/>
              <a:t>, E. d. V., C. Krause, Data-aware Design and Verification of Service Compositions with Reo and mCRL2, in: ACM Symposium on Applied Computing, 2010</a:t>
            </a:r>
          </a:p>
          <a:p>
            <a:pPr lvl="1"/>
            <a:endParaRPr lang="en-US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13904"/>
            <a:ext cx="8013700" cy="720725"/>
          </a:xfrm>
        </p:spPr>
        <p:txBody>
          <a:bodyPr/>
          <a:lstStyle/>
          <a:p>
            <a:r>
              <a:rPr lang="en-US" dirty="0"/>
              <a:t>Data flow analysis with mCRL2</a:t>
            </a:r>
            <a:endParaRPr lang="ru-RU" dirty="0"/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214" y="1672150"/>
            <a:ext cx="7547221" cy="469936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 idx="4294967295"/>
          </p:nvPr>
        </p:nvSpPr>
        <p:spPr>
          <a:xfrm>
            <a:off x="406400" y="119416"/>
            <a:ext cx="7772400" cy="1143000"/>
          </a:xfrm>
        </p:spPr>
        <p:txBody>
          <a:bodyPr/>
          <a:lstStyle/>
          <a:p>
            <a:r>
              <a:rPr lang="en-US" dirty="0" smtClean="0"/>
              <a:t>Data Dependent Control Flow </a:t>
            </a:r>
            <a:endParaRPr lang="ru-RU" dirty="0"/>
          </a:p>
        </p:txBody>
      </p:sp>
      <p:pic>
        <p:nvPicPr>
          <p:cNvPr id="983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694" y="3968696"/>
            <a:ext cx="2724753" cy="221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0268" y="3942678"/>
            <a:ext cx="2161605" cy="199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5234" y="1708562"/>
            <a:ext cx="7666505" cy="20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28625" y="2071688"/>
            <a:ext cx="1643063" cy="42862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US" sz="1200" dirty="0" err="1">
                <a:cs typeface="Arial" charset="0"/>
              </a:rPr>
              <a:t>struct</a:t>
            </a:r>
            <a:r>
              <a:rPr lang="en-US" sz="1200" dirty="0">
                <a:cs typeface="Arial" charset="0"/>
              </a:rPr>
              <a:t> el(activated: </a:t>
            </a:r>
            <a:r>
              <a:rPr lang="en-US" sz="1200" dirty="0" err="1">
                <a:cs typeface="Arial" charset="0"/>
              </a:rPr>
              <a:t>Bool</a:t>
            </a:r>
            <a:r>
              <a:rPr lang="en-US" sz="1200" dirty="0">
                <a:cs typeface="Arial" charset="0"/>
              </a:rPr>
              <a:t>, amount: Nat)</a:t>
            </a:r>
            <a:endParaRPr lang="ru-RU" sz="1200" dirty="0"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91880" y="6033336"/>
            <a:ext cx="1868487" cy="260350"/>
          </a:xfrm>
          <a:prstGeom prst="rect">
            <a:avLst/>
          </a:prstGeom>
        </p:spPr>
        <p:txBody>
          <a:bodyPr wrap="none">
            <a:normAutofit fontScale="47500" lnSpcReduction="20000"/>
          </a:bodyPr>
          <a:lstStyle/>
          <a:p>
            <a:pPr>
              <a:buNone/>
              <a:defRPr/>
            </a:pPr>
            <a:r>
              <a:rPr lang="en-US" sz="2800" dirty="0">
                <a:cs typeface="Arial" charset="0"/>
              </a:rPr>
              <a:t>(amount(d)&lt;1)</a:t>
            </a:r>
            <a:endParaRPr lang="ru-RU" sz="2800" dirty="0">
              <a:cs typeface="Arial" charset="0"/>
            </a:endParaRPr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5738" y="4410008"/>
            <a:ext cx="2405062" cy="153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6482447" y="6062309"/>
            <a:ext cx="1868488" cy="261938"/>
          </a:xfrm>
          <a:prstGeom prst="rect">
            <a:avLst/>
          </a:prstGeom>
        </p:spPr>
        <p:txBody>
          <a:bodyPr wrap="none">
            <a:normAutofit fontScale="47500" lnSpcReduction="20000"/>
          </a:bodyPr>
          <a:lstStyle/>
          <a:p>
            <a:pPr>
              <a:buNone/>
              <a:defRPr/>
            </a:pPr>
            <a:r>
              <a:rPr lang="en-US" sz="2800" dirty="0">
                <a:cs typeface="Arial" charset="0"/>
              </a:rPr>
              <a:t>(amount(d)==2)</a:t>
            </a:r>
            <a:endParaRPr lang="ru-RU" sz="2800" dirty="0"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0899" y="6239733"/>
            <a:ext cx="1868488" cy="261938"/>
          </a:xfrm>
          <a:prstGeom prst="rect">
            <a:avLst/>
          </a:prstGeom>
        </p:spPr>
        <p:txBody>
          <a:bodyPr wrap="none">
            <a:normAutofit fontScale="47500" lnSpcReduction="20000"/>
          </a:bodyPr>
          <a:lstStyle/>
          <a:p>
            <a:pPr>
              <a:buNone/>
              <a:defRPr/>
            </a:pPr>
            <a:r>
              <a:rPr lang="en-US" sz="2800" dirty="0">
                <a:cs typeface="Arial" charset="0"/>
              </a:rPr>
              <a:t>No data</a:t>
            </a:r>
            <a:endParaRPr lang="ru-RU" sz="2800" dirty="0">
              <a:cs typeface="Arial" charset="0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8E74-5B78-4BCD-BE38-C98186DA099F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23634" y="361552"/>
            <a:ext cx="7942263" cy="720725"/>
          </a:xfrm>
        </p:spPr>
        <p:txBody>
          <a:bodyPr/>
          <a:lstStyle/>
          <a:p>
            <a:r>
              <a:rPr lang="en-US" sz="3600" dirty="0"/>
              <a:t>Process verification tools: summary</a:t>
            </a:r>
            <a:endParaRPr lang="ru-RU" sz="3600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29720"/>
            <a:ext cx="8229600" cy="444827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err="1"/>
              <a:t>Vereofy</a:t>
            </a:r>
            <a:r>
              <a:rPr lang="en-US" sz="2000" dirty="0"/>
              <a:t>: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folHlink"/>
                </a:solidFill>
              </a:rPr>
              <a:t>Advantages: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Developed for Reo and Constraint Automata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Visualization of counterexamples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CC3300"/>
                </a:solidFill>
              </a:rPr>
              <a:t>Disadvantages: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No support for abstract data types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Global domain for all components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Primitive data constraint specification language (for filter channels)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mCRL2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folHlink"/>
                </a:solidFill>
              </a:rPr>
              <a:t>Advantages: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Support abstract data types including lists and sets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Allows the definition of functions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Very rich property specification format (mu-calculus)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CC3300"/>
                </a:solidFill>
              </a:rPr>
              <a:t>Disadvantages: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Hard to extract counterexamples</a:t>
            </a:r>
          </a:p>
          <a:p>
            <a:pPr lvl="2">
              <a:lnSpc>
                <a:spcPct val="80000"/>
              </a:lnSpc>
            </a:pPr>
            <a:r>
              <a:rPr lang="en-US" sz="1600" dirty="0"/>
              <a:t>For infinite domains model checker often does not terminate (problems with algorithms for formulae rewriting)</a:t>
            </a:r>
            <a:endParaRPr lang="en-US" sz="1800" dirty="0"/>
          </a:p>
          <a:p>
            <a:pPr lvl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6960"/>
            <a:ext cx="8359254" cy="720725"/>
          </a:xfrm>
        </p:spPr>
        <p:txBody>
          <a:bodyPr/>
          <a:lstStyle/>
          <a:p>
            <a:r>
              <a:rPr lang="en-US" dirty="0" smtClean="0"/>
              <a:t>Architecture of ECT Converters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01" y="1709384"/>
            <a:ext cx="783339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Reo is a simple, rich, versatile, and surprisingly expressive language for compositional construction of pure interaction protocols.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Strict separation of computation and concurrency concerns.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A model where </a:t>
            </a:r>
            <a:r>
              <a:rPr lang="en-US" sz="2000" dirty="0" smtClean="0">
                <a:solidFill>
                  <a:schemeClr val="accent1"/>
                </a:solidFill>
              </a:rPr>
              <a:t>interaction</a:t>
            </a:r>
            <a:r>
              <a:rPr lang="en-US" sz="2000" dirty="0" smtClean="0"/>
              <a:t> is (the only) first-class concept.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Free combination of synchrony, exclusion, and asynchrony.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Exogenous interaction /coordination.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Direct composition of protocols: </a:t>
            </a:r>
          </a:p>
          <a:p>
            <a:pPr lvl="2">
              <a:lnSpc>
                <a:spcPct val="80000"/>
              </a:lnSpc>
            </a:pPr>
            <a:r>
              <a:rPr lang="en-US" sz="1600" dirty="0" smtClean="0"/>
              <a:t>synchrony and exclusion propagate through composition.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Verbatim reuse of protocols.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Model-driven development: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from specification, analysis, and verification to executable.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01504" y="5827600"/>
            <a:ext cx="5609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http://reo.project.cwi.nl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/>
          <a:p>
            <a:fld id="{DB5A7204-B5E5-4E1A-90F9-E425B112A2A7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1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20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01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01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4956032" y="2699502"/>
            <a:ext cx="2559550" cy="467554"/>
            <a:chOff x="4956032" y="2699502"/>
            <a:chExt cx="2559550" cy="467554"/>
          </a:xfrm>
        </p:grpSpPr>
        <p:sp>
          <p:nvSpPr>
            <p:cNvPr id="51" name="TextBox 50"/>
            <p:cNvSpPr txBox="1"/>
            <p:nvPr/>
          </p:nvSpPr>
          <p:spPr>
            <a:xfrm>
              <a:off x="4964996" y="2762387"/>
              <a:ext cx="4303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en-US" sz="1000" dirty="0" smtClean="0"/>
                <a:t>, 5 </a:t>
              </a:r>
              <a:endParaRPr lang="en-US" sz="1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956032" y="2913361"/>
              <a:ext cx="51995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en-US" sz="1000" dirty="0" smtClean="0"/>
                <a:t>, 1.45</a:t>
              </a:r>
              <a:endParaRPr lang="en-US" sz="1000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283243" y="2699502"/>
              <a:ext cx="2232339" cy="467554"/>
              <a:chOff x="5283243" y="2699502"/>
              <a:chExt cx="2232339" cy="467554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5328511" y="2749373"/>
                <a:ext cx="56029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None/>
                </a:pPr>
                <a:r>
                  <a:rPr lang="en-US" sz="1000" dirty="0" smtClean="0"/>
                  <a:t>, “</a:t>
                </a:r>
                <a:r>
                  <a:rPr lang="en-US" sz="1000" dirty="0" err="1" smtClean="0"/>
                  <a:t>gtk</a:t>
                </a:r>
                <a:r>
                  <a:rPr lang="en-US" sz="1000" dirty="0" smtClean="0"/>
                  <a:t>” </a:t>
                </a:r>
                <a:endParaRPr lang="en-US" sz="10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683753" y="2753288"/>
                <a:ext cx="71120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None/>
                </a:pPr>
                <a:r>
                  <a:rPr lang="en-US" sz="1000" dirty="0" smtClean="0"/>
                  <a:t>, 1132.8</a:t>
                </a:r>
                <a:endParaRPr lang="en-US" sz="1000" dirty="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185775" y="2757771"/>
                <a:ext cx="43030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None/>
                </a:pPr>
                <a:r>
                  <a:rPr lang="en-US" sz="1000" dirty="0" smtClean="0"/>
                  <a:t>, 36 </a:t>
                </a:r>
                <a:endParaRPr lang="en-US" sz="1000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405409" y="2762254"/>
                <a:ext cx="70970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None/>
                </a:pPr>
                <a:r>
                  <a:rPr lang="en-US" sz="1000" dirty="0" smtClean="0"/>
                  <a:t>, “Hello!”</a:t>
                </a:r>
                <a:endParaRPr lang="en-US" sz="1000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880537" y="2699502"/>
                <a:ext cx="6350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None/>
                </a:pPr>
                <a:r>
                  <a:rPr lang="en-US" sz="1000" dirty="0" smtClean="0"/>
                  <a:t>,</a:t>
                </a:r>
                <a:r>
                  <a:rPr lang="en-US" sz="1400" dirty="0" smtClean="0"/>
                  <a:t> …</a:t>
                </a:r>
                <a:endParaRPr lang="en-US" sz="140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283243" y="2911869"/>
                <a:ext cx="51995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None/>
                </a:pPr>
                <a:r>
                  <a:rPr lang="en-US" sz="1000" dirty="0" smtClean="0"/>
                  <a:t>, 1.67</a:t>
                </a:r>
                <a:endParaRPr lang="en-US" sz="10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583560" y="2916352"/>
                <a:ext cx="56029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None/>
                </a:pPr>
                <a:r>
                  <a:rPr lang="en-US" sz="1000" dirty="0" smtClean="0"/>
                  <a:t>, 2.01</a:t>
                </a:r>
                <a:endParaRPr lang="en-US" sz="100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910772" y="2920835"/>
                <a:ext cx="71120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None/>
                </a:pPr>
                <a:r>
                  <a:rPr lang="en-US" sz="1000" dirty="0" smtClean="0"/>
                  <a:t>, 2.69</a:t>
                </a:r>
                <a:endParaRPr lang="en-US" sz="100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224535" y="2912439"/>
                <a:ext cx="531909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None/>
                </a:pPr>
                <a:r>
                  <a:rPr lang="en-US" sz="1000" dirty="0" smtClean="0"/>
                  <a:t>, 5.62</a:t>
                </a:r>
                <a:endParaRPr lang="en-US" sz="10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6551746" y="2916354"/>
                <a:ext cx="70970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None/>
                </a:pPr>
                <a:r>
                  <a:rPr lang="en-US" sz="1000" dirty="0" smtClean="0"/>
                  <a:t>, 12.9</a:t>
                </a:r>
                <a:endParaRPr lang="en-US" sz="10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6878389" y="2853602"/>
                <a:ext cx="63504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buNone/>
                </a:pPr>
                <a:r>
                  <a:rPr lang="en-US" sz="1000" dirty="0" smtClean="0"/>
                  <a:t>,</a:t>
                </a:r>
                <a:r>
                  <a:rPr lang="en-US" sz="1400" dirty="0" smtClean="0"/>
                  <a:t> …</a:t>
                </a:r>
                <a:endParaRPr lang="en-US" sz="1400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behavior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142447" y="2459860"/>
            <a:ext cx="1352281" cy="10560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751352" y="2392625"/>
            <a:ext cx="134470" cy="13447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427493" y="2920657"/>
            <a:ext cx="134470" cy="1344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028564" y="3432402"/>
            <a:ext cx="134470" cy="1344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464483" y="3451649"/>
            <a:ext cx="134470" cy="13447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075212" y="2920657"/>
            <a:ext cx="134470" cy="13447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68774" y="1969389"/>
            <a:ext cx="430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200" dirty="0" smtClean="0">
                <a:latin typeface="Symbol" panose="05050102010706020507" pitchFamily="18" charset="2"/>
              </a:rPr>
              <a:t>a</a:t>
            </a:r>
            <a:r>
              <a:rPr lang="en-US" sz="1000" dirty="0" smtClean="0"/>
              <a:t> = 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3669091" y="1987887"/>
            <a:ext cx="430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000" dirty="0" smtClean="0"/>
              <a:t>93 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3808044" y="1991802"/>
            <a:ext cx="430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000" dirty="0" smtClean="0"/>
              <a:t>, 3 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3960444" y="1983406"/>
            <a:ext cx="430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000" dirty="0" smtClean="0"/>
              <a:t>, 64 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4180078" y="1987889"/>
            <a:ext cx="5602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000" dirty="0" smtClean="0"/>
              <a:t>, “</a:t>
            </a:r>
            <a:r>
              <a:rPr lang="en-US" sz="1000" dirty="0" err="1" smtClean="0"/>
              <a:t>abc</a:t>
            </a:r>
            <a:r>
              <a:rPr lang="en-US" sz="1000" dirty="0" smtClean="0"/>
              <a:t>” 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4561078" y="1991804"/>
            <a:ext cx="7112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000" dirty="0" smtClean="0"/>
              <a:t>, “</a:t>
            </a:r>
            <a:r>
              <a:rPr lang="en-US" sz="1000" dirty="0" err="1" smtClean="0"/>
              <a:t>Lumis</a:t>
            </a:r>
            <a:r>
              <a:rPr lang="en-US" sz="1000" dirty="0" smtClean="0"/>
              <a:t>”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5063100" y="1996287"/>
            <a:ext cx="430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000" dirty="0" smtClean="0"/>
              <a:t>, 23 </a:t>
            </a:r>
            <a:endParaRPr lang="en-US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5282734" y="2000770"/>
            <a:ext cx="7097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000" dirty="0" smtClean="0"/>
              <a:t>, 685.92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5757862" y="1938018"/>
            <a:ext cx="635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000" dirty="0" smtClean="0"/>
              <a:t>,</a:t>
            </a:r>
            <a:r>
              <a:rPr lang="en-US" sz="1400" dirty="0" smtClean="0"/>
              <a:t> …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3405263" y="2162694"/>
            <a:ext cx="430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1000" dirty="0" smtClean="0"/>
              <a:t> = 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3654064" y="2154298"/>
            <a:ext cx="430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000" dirty="0" smtClean="0"/>
              <a:t>1.3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3833357" y="2151877"/>
            <a:ext cx="519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000" dirty="0" smtClean="0"/>
              <a:t>, 1.31 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4160568" y="2150385"/>
            <a:ext cx="5199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000" dirty="0" smtClean="0"/>
              <a:t>, 1.67</a:t>
            </a:r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4460885" y="2154868"/>
            <a:ext cx="5602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000" dirty="0" smtClean="0"/>
              <a:t>, 1.85 </a:t>
            </a:r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4788097" y="2159351"/>
            <a:ext cx="7112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000" dirty="0" smtClean="0"/>
              <a:t>, 2.69</a:t>
            </a:r>
            <a:endParaRPr lang="en-US" sz="1000" dirty="0"/>
          </a:p>
        </p:txBody>
      </p:sp>
      <p:sp>
        <p:nvSpPr>
          <p:cNvPr id="30" name="TextBox 29"/>
          <p:cNvSpPr txBox="1"/>
          <p:nvPr/>
        </p:nvSpPr>
        <p:spPr>
          <a:xfrm>
            <a:off x="5101860" y="2150955"/>
            <a:ext cx="5319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000" dirty="0" smtClean="0"/>
              <a:t>, 3.72</a:t>
            </a:r>
            <a:endParaRPr lang="en-US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5429071" y="2154870"/>
            <a:ext cx="7097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000" dirty="0" smtClean="0"/>
              <a:t>, 8.74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5755714" y="2092118"/>
            <a:ext cx="6350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000" dirty="0" smtClean="0"/>
              <a:t>,</a:t>
            </a:r>
            <a:r>
              <a:rPr lang="en-US" sz="1400" dirty="0" smtClean="0"/>
              <a:t> …</a:t>
            </a:r>
            <a:endParaRPr lang="en-US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4525726" y="2739974"/>
            <a:ext cx="4303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200" dirty="0" smtClean="0">
                <a:latin typeface="Symbol" panose="05050102010706020507" pitchFamily="18" charset="2"/>
              </a:rPr>
              <a:t>b</a:t>
            </a:r>
            <a:r>
              <a:rPr lang="en-US" sz="1000" dirty="0" smtClean="0"/>
              <a:t> = </a:t>
            </a:r>
            <a:endParaRPr lang="en-US" sz="1000" dirty="0"/>
          </a:p>
        </p:txBody>
      </p:sp>
      <p:sp>
        <p:nvSpPr>
          <p:cNvPr id="50" name="TextBox 49"/>
          <p:cNvSpPr txBox="1"/>
          <p:nvPr/>
        </p:nvSpPr>
        <p:spPr>
          <a:xfrm>
            <a:off x="4826043" y="2758472"/>
            <a:ext cx="430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000" dirty="0" smtClean="0"/>
              <a:t>34 </a:t>
            </a:r>
            <a:endParaRPr lang="en-US" sz="1000" dirty="0"/>
          </a:p>
        </p:txBody>
      </p:sp>
      <p:sp>
        <p:nvSpPr>
          <p:cNvPr id="40" name="TextBox 39"/>
          <p:cNvSpPr txBox="1"/>
          <p:nvPr/>
        </p:nvSpPr>
        <p:spPr>
          <a:xfrm>
            <a:off x="4562215" y="2933279"/>
            <a:ext cx="430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000" dirty="0" smtClean="0"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1000" dirty="0" smtClean="0"/>
              <a:t> = </a:t>
            </a:r>
            <a:endParaRPr lang="en-US" sz="1000" dirty="0"/>
          </a:p>
        </p:txBody>
      </p:sp>
      <p:sp>
        <p:nvSpPr>
          <p:cNvPr id="41" name="TextBox 40"/>
          <p:cNvSpPr txBox="1"/>
          <p:nvPr/>
        </p:nvSpPr>
        <p:spPr>
          <a:xfrm>
            <a:off x="4811016" y="2924883"/>
            <a:ext cx="430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000" dirty="0" smtClean="0"/>
              <a:t>1.2</a:t>
            </a:r>
            <a:endParaRPr lang="en-US" sz="1000" dirty="0"/>
          </a:p>
        </p:txBody>
      </p:sp>
      <p:sp>
        <p:nvSpPr>
          <p:cNvPr id="52" name="TextBox 51"/>
          <p:cNvSpPr txBox="1"/>
          <p:nvPr/>
        </p:nvSpPr>
        <p:spPr>
          <a:xfrm>
            <a:off x="5121756" y="2744890"/>
            <a:ext cx="4303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000" dirty="0" smtClean="0"/>
              <a:t>, 48 </a:t>
            </a:r>
            <a:endParaRPr lang="en-US" sz="1000" dirty="0"/>
          </a:p>
        </p:txBody>
      </p:sp>
      <p:sp>
        <p:nvSpPr>
          <p:cNvPr id="58" name="TextBox 57"/>
          <p:cNvSpPr txBox="1"/>
          <p:nvPr/>
        </p:nvSpPr>
        <p:spPr>
          <a:xfrm>
            <a:off x="3425846" y="2743191"/>
            <a:ext cx="711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="1" i="1" dirty="0" smtClean="0"/>
              <a:t>C</a:t>
            </a:r>
            <a:endParaRPr lang="en-US" sz="2400" b="1" i="1" dirty="0"/>
          </a:p>
        </p:txBody>
      </p:sp>
      <p:sp>
        <p:nvSpPr>
          <p:cNvPr id="59" name="TextBox 58"/>
          <p:cNvSpPr txBox="1"/>
          <p:nvPr/>
        </p:nvSpPr>
        <p:spPr>
          <a:xfrm>
            <a:off x="3848258" y="3571037"/>
            <a:ext cx="5325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latin typeface="Symbol" panose="05050102010706020507" pitchFamily="18" charset="2"/>
              </a:rPr>
              <a:t>(</a:t>
            </a:r>
            <a:r>
              <a:rPr lang="en-US" sz="1100" dirty="0" err="1" smtClean="0">
                <a:latin typeface="Symbol" panose="05050102010706020507" pitchFamily="18" charset="2"/>
              </a:rPr>
              <a:t>d,</a:t>
            </a:r>
            <a:r>
              <a:rPr lang="en-US" sz="11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sz="1100" dirty="0" smtClean="0">
                <a:latin typeface="Symbol" panose="05050102010706020507" pitchFamily="18" charset="2"/>
              </a:rPr>
              <a:t>)</a:t>
            </a:r>
            <a:endParaRPr lang="en-US" sz="1100" dirty="0">
              <a:latin typeface="Symbol" panose="05050102010706020507" pitchFamily="18" charset="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53685" y="3568890"/>
            <a:ext cx="5325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latin typeface="Symbol" panose="05050102010706020507" pitchFamily="18" charset="2"/>
              </a:rPr>
              <a:t>(</a:t>
            </a:r>
            <a:r>
              <a:rPr lang="en-US" sz="1100" dirty="0" err="1" smtClean="0">
                <a:latin typeface="Symbol" panose="05050102010706020507" pitchFamily="18" charset="2"/>
              </a:rPr>
              <a:t>e,</a:t>
            </a:r>
            <a:r>
              <a:rPr lang="en-US" sz="11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sz="1100" dirty="0" smtClean="0">
                <a:latin typeface="Symbol" panose="05050102010706020507" pitchFamily="18" charset="2"/>
              </a:rPr>
              <a:t>)</a:t>
            </a:r>
            <a:endParaRPr lang="en-US" sz="1100" dirty="0">
              <a:latin typeface="Symbol" panose="05050102010706020507" pitchFamily="18" charset="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94720" y="2832647"/>
            <a:ext cx="5325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latin typeface="Symbol" panose="05050102010706020507" pitchFamily="18" charset="2"/>
              </a:rPr>
              <a:t>(</a:t>
            </a:r>
            <a:r>
              <a:rPr lang="en-US" sz="1100" dirty="0" err="1" smtClean="0">
                <a:latin typeface="Symbol" panose="05050102010706020507" pitchFamily="18" charset="2"/>
              </a:rPr>
              <a:t>g,</a:t>
            </a:r>
            <a:r>
              <a:rPr lang="en-US" sz="11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1100" dirty="0" smtClean="0">
                <a:latin typeface="Symbol" panose="05050102010706020507" pitchFamily="18" charset="2"/>
              </a:rPr>
              <a:t>)</a:t>
            </a:r>
            <a:endParaRPr lang="en-US" sz="1100" dirty="0">
              <a:latin typeface="Symbol" panose="05050102010706020507" pitchFamily="18" charset="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84917" y="3941810"/>
            <a:ext cx="7245435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sz="1600" dirty="0">
                <a:solidFill>
                  <a:srgbClr val="FF0000"/>
                </a:solidFill>
                <a:latin typeface="+mn-lt"/>
              </a:rPr>
              <a:t>Timed-data-streams</a:t>
            </a:r>
            <a:r>
              <a:rPr lang="en-US" sz="1600" dirty="0">
                <a:latin typeface="+mn-lt"/>
              </a:rPr>
              <a:t> (TDS): </a:t>
            </a:r>
            <a:r>
              <a:rPr lang="en-US" sz="1600" dirty="0"/>
              <a:t>(</a:t>
            </a:r>
            <a:r>
              <a:rPr lang="en-US" sz="1600" dirty="0">
                <a:latin typeface="Symbol" panose="05050102010706020507" pitchFamily="18" charset="2"/>
              </a:rPr>
              <a:t>a</a:t>
            </a:r>
            <a:r>
              <a:rPr lang="en-US" sz="1600" dirty="0"/>
              <a:t>, a), (</a:t>
            </a:r>
            <a:r>
              <a:rPr lang="en-US" sz="1600" dirty="0">
                <a:latin typeface="Symbol" panose="05050102010706020507" pitchFamily="18" charset="2"/>
              </a:rPr>
              <a:t>b</a:t>
            </a:r>
            <a:r>
              <a:rPr lang="en-US" sz="1600" dirty="0"/>
              <a:t>, b), (</a:t>
            </a:r>
            <a:r>
              <a:rPr lang="en-US" sz="1600" dirty="0">
                <a:latin typeface="Symbol" panose="05050102010706020507" pitchFamily="18" charset="2"/>
              </a:rPr>
              <a:t>g</a:t>
            </a:r>
            <a:r>
              <a:rPr lang="en-US" sz="1600" dirty="0"/>
              <a:t>, c), (</a:t>
            </a:r>
            <a:r>
              <a:rPr lang="en-US" sz="1600" dirty="0">
                <a:latin typeface="Symbol" panose="05050102010706020507" pitchFamily="18" charset="2"/>
              </a:rPr>
              <a:t>d</a:t>
            </a:r>
            <a:r>
              <a:rPr lang="en-US" sz="1600" dirty="0"/>
              <a:t>, d), (</a:t>
            </a:r>
            <a:r>
              <a:rPr lang="en-US" sz="1600" dirty="0">
                <a:latin typeface="Symbol" panose="05050102010706020507" pitchFamily="18" charset="2"/>
              </a:rPr>
              <a:t>e</a:t>
            </a:r>
            <a:r>
              <a:rPr lang="en-US" sz="1600" dirty="0"/>
              <a:t>, e)</a:t>
            </a:r>
            <a:endParaRPr lang="en-US" sz="1600" i="1" dirty="0"/>
          </a:p>
          <a:p>
            <a:pPr algn="l">
              <a:buNone/>
            </a:pPr>
            <a:r>
              <a:rPr lang="en-US" sz="1600" i="1" dirty="0" smtClean="0">
                <a:solidFill>
                  <a:srgbClr val="FF0000"/>
                </a:solidFill>
                <a:latin typeface="+mn-lt"/>
              </a:rPr>
              <a:t>Abstract Behavior Type</a:t>
            </a:r>
            <a:r>
              <a:rPr lang="en-US" sz="1600" i="1" dirty="0" smtClean="0">
                <a:latin typeface="+mn-lt"/>
              </a:rPr>
              <a:t> (ABT): Relation over TDSs: </a:t>
            </a:r>
          </a:p>
          <a:p>
            <a:pPr>
              <a:buNone/>
            </a:pPr>
            <a:r>
              <a:rPr lang="en-US" sz="1600" i="1" dirty="0" smtClean="0"/>
              <a:t>C </a:t>
            </a:r>
            <a:r>
              <a:rPr lang="en-US" sz="1600" dirty="0" smtClean="0"/>
              <a:t>= ((</a:t>
            </a:r>
            <a:r>
              <a:rPr lang="en-US" sz="1600" dirty="0" smtClean="0">
                <a:latin typeface="Symbol" panose="05050102010706020507" pitchFamily="18" charset="2"/>
              </a:rPr>
              <a:t>a</a:t>
            </a:r>
            <a:r>
              <a:rPr lang="en-US" sz="1600" dirty="0" smtClean="0"/>
              <a:t>, a), (</a:t>
            </a:r>
            <a:r>
              <a:rPr lang="en-US" sz="1600" dirty="0" smtClean="0">
                <a:latin typeface="Symbol" panose="05050102010706020507" pitchFamily="18" charset="2"/>
              </a:rPr>
              <a:t>g</a:t>
            </a:r>
            <a:r>
              <a:rPr lang="en-US" sz="1600" dirty="0" smtClean="0"/>
              <a:t>, c); (</a:t>
            </a:r>
            <a:r>
              <a:rPr lang="en-US" sz="1600" dirty="0" smtClean="0">
                <a:latin typeface="Symbol" panose="05050102010706020507" pitchFamily="18" charset="2"/>
              </a:rPr>
              <a:t>b</a:t>
            </a:r>
            <a:r>
              <a:rPr lang="en-US" sz="1600" dirty="0" smtClean="0"/>
              <a:t>, b), (</a:t>
            </a:r>
            <a:r>
              <a:rPr lang="en-US" sz="1600" dirty="0" smtClean="0">
                <a:latin typeface="Symbol" panose="05050102010706020507" pitchFamily="18" charset="2"/>
              </a:rPr>
              <a:t>d</a:t>
            </a:r>
            <a:r>
              <a:rPr lang="en-US" sz="1600" dirty="0" smtClean="0"/>
              <a:t>, d), (</a:t>
            </a:r>
            <a:r>
              <a:rPr lang="en-US" sz="1600" dirty="0" smtClean="0">
                <a:latin typeface="Symbol" panose="05050102010706020507" pitchFamily="18" charset="2"/>
              </a:rPr>
              <a:t>e</a:t>
            </a:r>
            <a:r>
              <a:rPr lang="en-US" sz="1600" dirty="0" smtClean="0"/>
              <a:t>, e))</a:t>
            </a:r>
            <a:endParaRPr lang="en-US" sz="1600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489396" y="5112914"/>
            <a:ext cx="8281116" cy="1288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 smtClean="0"/>
              <a:t>F. Arbab "</a:t>
            </a:r>
            <a:r>
              <a:rPr lang="en-US" sz="1050" b="1" dirty="0" smtClean="0"/>
              <a:t>Abstract </a:t>
            </a:r>
            <a:r>
              <a:rPr lang="en-US" sz="1050" b="1" dirty="0"/>
              <a:t>Behavior Types: A foundation model for components and their composition</a:t>
            </a:r>
            <a:r>
              <a:rPr lang="en-US" sz="1050" dirty="0"/>
              <a:t>," International Symposium on Formal Methods for Components and Objects,  (FMCO 2002), November 5-8, 2002, Leiden, The </a:t>
            </a:r>
            <a:r>
              <a:rPr lang="en-US" sz="1050" dirty="0" smtClean="0"/>
              <a:t>Netherlands, </a:t>
            </a:r>
            <a:r>
              <a:rPr lang="en-US" sz="1050" dirty="0"/>
              <a:t>F. S. de Boer and M. M. </a:t>
            </a:r>
            <a:r>
              <a:rPr lang="en-US" sz="1050" dirty="0" err="1"/>
              <a:t>Bonsangue</a:t>
            </a:r>
            <a:r>
              <a:rPr lang="en-US" sz="1050" dirty="0"/>
              <a:t> and S. Graf and W.-P. de </a:t>
            </a:r>
            <a:r>
              <a:rPr lang="en-US" sz="1050" dirty="0" err="1"/>
              <a:t>Roever</a:t>
            </a:r>
            <a:r>
              <a:rPr lang="en-US" sz="1050" dirty="0"/>
              <a:t> (eds.), </a:t>
            </a:r>
            <a:r>
              <a:rPr lang="en-US" sz="1050" dirty="0" smtClean="0"/>
              <a:t>LNCS 2852</a:t>
            </a:r>
            <a:r>
              <a:rPr lang="en-US" sz="1050" dirty="0"/>
              <a:t>, pp. 33-70, September 2003. </a:t>
            </a:r>
            <a:endParaRPr lang="en-US" sz="1050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 smtClean="0"/>
              <a:t>F. Arbab and J.J.M.M</a:t>
            </a:r>
            <a:r>
              <a:rPr lang="en-US" sz="1050" dirty="0"/>
              <a:t>. </a:t>
            </a:r>
            <a:r>
              <a:rPr lang="en-US" sz="1050" dirty="0" err="1"/>
              <a:t>Rutten</a:t>
            </a:r>
            <a:r>
              <a:rPr lang="en-US" sz="1050" dirty="0"/>
              <a:t>, </a:t>
            </a:r>
            <a:r>
              <a:rPr lang="en-US" sz="1050" dirty="0" smtClean="0"/>
              <a:t>"</a:t>
            </a:r>
            <a:r>
              <a:rPr lang="en-US" sz="1050" b="1" dirty="0"/>
              <a:t>A </a:t>
            </a:r>
            <a:r>
              <a:rPr lang="en-US" sz="1050" b="1" dirty="0" err="1"/>
              <a:t>coinductive</a:t>
            </a:r>
            <a:r>
              <a:rPr lang="en-US" sz="1050" b="1" dirty="0"/>
              <a:t> calculus of component connectors</a:t>
            </a:r>
            <a:r>
              <a:rPr lang="en-US" sz="1050" dirty="0"/>
              <a:t>," post Proc. of the 16th International Workshop on Algebraic Development Techniques (WADT 2002), M. </a:t>
            </a:r>
            <a:r>
              <a:rPr lang="en-US" sz="1050" dirty="0" err="1"/>
              <a:t>Wirsing</a:t>
            </a:r>
            <a:r>
              <a:rPr lang="en-US" sz="1050" dirty="0"/>
              <a:t>, D. Pattinson and R. </a:t>
            </a:r>
            <a:r>
              <a:rPr lang="en-US" sz="1050" dirty="0" err="1"/>
              <a:t>Hennicker</a:t>
            </a:r>
            <a:r>
              <a:rPr lang="en-US" sz="1050" dirty="0"/>
              <a:t> (eds.), </a:t>
            </a:r>
            <a:r>
              <a:rPr lang="en-US" sz="1050" dirty="0" smtClean="0"/>
              <a:t>LNCS 2755</a:t>
            </a:r>
            <a:r>
              <a:rPr lang="en-US" sz="1050" dirty="0"/>
              <a:t>, pp. 35-56, 2003. </a:t>
            </a:r>
            <a:endParaRPr lang="en-US" sz="1050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 smtClean="0"/>
              <a:t>J.J.M.M. </a:t>
            </a:r>
            <a:r>
              <a:rPr lang="en-US" sz="1050" dirty="0" err="1" smtClean="0"/>
              <a:t>Rutten</a:t>
            </a:r>
            <a:r>
              <a:rPr lang="en-US" sz="1050" dirty="0" smtClean="0"/>
              <a:t>, “</a:t>
            </a:r>
            <a:r>
              <a:rPr lang="en-US" sz="1050" b="1" dirty="0" smtClean="0"/>
              <a:t>Component Connectors</a:t>
            </a:r>
            <a:r>
              <a:rPr lang="en-US" sz="1050" dirty="0" smtClean="0"/>
              <a:t>,” In </a:t>
            </a:r>
            <a:r>
              <a:rPr lang="en-US" sz="1050" dirty="0"/>
              <a:t>Prakash </a:t>
            </a:r>
            <a:r>
              <a:rPr lang="en-US" sz="1050" dirty="0" err="1"/>
              <a:t>Panangaden</a:t>
            </a:r>
            <a:r>
              <a:rPr lang="en-US" sz="1050" dirty="0"/>
              <a:t> and Franck van </a:t>
            </a:r>
            <a:r>
              <a:rPr lang="en-US" sz="1050" dirty="0" err="1"/>
              <a:t>Breugel</a:t>
            </a:r>
            <a:r>
              <a:rPr lang="en-US" sz="1050" dirty="0"/>
              <a:t>, editors, Mathematical Techniques for Analyzing Concurrent and Probabilistic Systems, volume 23 of CRM, pages </a:t>
            </a:r>
            <a:r>
              <a:rPr lang="en-US" sz="1050" dirty="0" smtClean="0"/>
              <a:t>73-87, AMS</a:t>
            </a:r>
            <a:r>
              <a:rPr lang="en-US" sz="1050" dirty="0"/>
              <a:t>, 2004. </a:t>
            </a:r>
          </a:p>
        </p:txBody>
      </p:sp>
      <p:pic>
        <p:nvPicPr>
          <p:cNvPr id="6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2884" y="3142938"/>
            <a:ext cx="143928" cy="16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6817" y="2664317"/>
            <a:ext cx="143928" cy="16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7917" y="3083740"/>
            <a:ext cx="143928" cy="168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80" y="1851502"/>
            <a:ext cx="1483157" cy="1734617"/>
          </a:xfrm>
        </p:spPr>
      </p:pic>
    </p:spTree>
    <p:extLst>
      <p:ext uri="{BB962C8B-B14F-4D97-AF65-F5344CB8AC3E}">
        <p14:creationId xmlns:p14="http://schemas.microsoft.com/office/powerpoint/2010/main" val="277009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4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49" grpId="0"/>
      <p:bldP spid="50" grpId="0"/>
      <p:bldP spid="40" grpId="0"/>
      <p:bldP spid="41" grpId="0"/>
      <p:bldP spid="52" grpId="0"/>
      <p:bldP spid="58" grpId="0"/>
      <p:bldP spid="59" grpId="0"/>
      <p:bldP spid="60" grpId="0"/>
      <p:bldP spid="61" grpId="0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Synchronously passes its input as its output:</a:t>
            </a:r>
          </a:p>
          <a:p>
            <a:pPr lvl="1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Sync((</a:t>
            </a:r>
            <a:r>
              <a:rPr lang="en-US" sz="2000" dirty="0" smtClean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a); (</a:t>
            </a:r>
            <a:r>
              <a:rPr lang="en-US" sz="2000" dirty="0" smtClean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b)) ≡ </a:t>
            </a:r>
            <a:r>
              <a:rPr lang="en-US" sz="2000" dirty="0" smtClean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2000" dirty="0" smtClean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= b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infinite FIFO:</a:t>
            </a:r>
          </a:p>
          <a:p>
            <a:pPr lvl="1"/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FIFO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((</a:t>
            </a:r>
            <a:r>
              <a:rPr lang="en-US" sz="2000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a); (</a:t>
            </a:r>
            <a:r>
              <a:rPr lang="en-US" sz="2000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b)) ≡ </a:t>
            </a:r>
            <a:r>
              <a:rPr lang="en-US" sz="2000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2000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 b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FIFO1: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FIFO((</a:t>
            </a:r>
            <a:r>
              <a:rPr lang="en-US" sz="2000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a); (</a:t>
            </a:r>
            <a:r>
              <a:rPr lang="en-US" sz="2000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b)) ≡ </a:t>
            </a:r>
            <a:r>
              <a:rPr lang="en-US" sz="2000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= </a:t>
            </a:r>
            <a:r>
              <a:rPr lang="en-US" sz="2000" dirty="0">
                <a:latin typeface="Symbol" panose="05050102010706020507" pitchFamily="18" charset="2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 &lt;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 &lt; a’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adder: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examples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128" y="4890186"/>
            <a:ext cx="2910840" cy="98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6706702" y="5055138"/>
            <a:ext cx="1120462" cy="83752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643161" y="5641437"/>
            <a:ext cx="134470" cy="13447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Monotype Sorts" pitchFamily="2" charset="2"/>
              <a:buChar char="z"/>
              <a:tabLst/>
            </a:pPr>
            <a:endParaRPr kumimoji="1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07497" y="5557913"/>
            <a:ext cx="5325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100" dirty="0" smtClean="0">
                <a:latin typeface="Symbol" panose="05050102010706020507" pitchFamily="18" charset="2"/>
              </a:rPr>
              <a:t>(</a:t>
            </a:r>
            <a:r>
              <a:rPr lang="en-US" sz="1100" dirty="0" err="1" smtClean="0">
                <a:latin typeface="Symbol" panose="05050102010706020507" pitchFamily="18" charset="2"/>
              </a:rPr>
              <a:t>b,</a:t>
            </a:r>
            <a:r>
              <a:rPr lang="en-US" sz="1100" dirty="0" err="1" smtClean="0"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r>
              <a:rPr lang="en-US" sz="1100" dirty="0" smtClean="0">
                <a:latin typeface="Symbol" panose="05050102010706020507" pitchFamily="18" charset="2"/>
              </a:rPr>
              <a:t>)</a:t>
            </a:r>
            <a:endParaRPr lang="en-US" sz="1100" dirty="0">
              <a:latin typeface="Symbol" panose="05050102010706020507" pitchFamily="18" charset="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203014" y="5109679"/>
            <a:ext cx="2168568" cy="546992"/>
            <a:chOff x="5302065" y="4934868"/>
            <a:chExt cx="2168568" cy="546992"/>
          </a:xfrm>
        </p:grpSpPr>
        <p:sp>
          <p:nvSpPr>
            <p:cNvPr id="8" name="Oval 7"/>
            <p:cNvSpPr/>
            <p:nvPr/>
          </p:nvSpPr>
          <p:spPr bwMode="auto">
            <a:xfrm>
              <a:off x="5737729" y="5004945"/>
              <a:ext cx="134470" cy="13447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6861412" y="5233551"/>
              <a:ext cx="134470" cy="13447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38119" y="5158984"/>
              <a:ext cx="532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100" dirty="0" smtClean="0">
                  <a:latin typeface="Symbol" panose="05050102010706020507" pitchFamily="18" charset="2"/>
                </a:rPr>
                <a:t>(</a:t>
              </a:r>
              <a:r>
                <a:rPr lang="en-US" sz="1100" dirty="0" err="1" smtClean="0">
                  <a:latin typeface="Symbol" panose="05050102010706020507" pitchFamily="18" charset="2"/>
                </a:rPr>
                <a:t>c,</a:t>
              </a:r>
              <a:r>
                <a:rPr lang="en-US" sz="1100" dirty="0" err="1" smtClean="0"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n-US" sz="1100" dirty="0" smtClean="0">
                  <a:latin typeface="Symbol" panose="05050102010706020507" pitchFamily="18" charset="2"/>
                </a:rPr>
                <a:t>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02065" y="4934868"/>
              <a:ext cx="532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100" dirty="0" smtClean="0">
                  <a:latin typeface="Symbol" panose="05050102010706020507" pitchFamily="18" charset="2"/>
                </a:rPr>
                <a:t>(</a:t>
              </a:r>
              <a:r>
                <a:rPr lang="en-US" sz="1100" dirty="0" err="1" smtClean="0">
                  <a:latin typeface="Symbol" panose="05050102010706020507" pitchFamily="18" charset="2"/>
                </a:rPr>
                <a:t>a,</a:t>
              </a:r>
              <a:r>
                <a:rPr lang="en-US" sz="1100" dirty="0" err="1"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r>
                <a:rPr lang="en-US" sz="1100" dirty="0" smtClean="0">
                  <a:latin typeface="Symbol" panose="05050102010706020507" pitchFamily="18" charset="2"/>
                </a:rPr>
                <a:t>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03253" y="5112528"/>
              <a:ext cx="954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Adder3</a:t>
              </a:r>
              <a:endPara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94050" y="3167193"/>
            <a:ext cx="2157972" cy="369332"/>
            <a:chOff x="5467912" y="3247875"/>
            <a:chExt cx="2157972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5467912" y="3298814"/>
              <a:ext cx="532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100" dirty="0" smtClean="0">
                  <a:latin typeface="Symbol" panose="05050102010706020507" pitchFamily="18" charset="2"/>
                </a:rPr>
                <a:t>(</a:t>
              </a:r>
              <a:r>
                <a:rPr lang="en-US" sz="1100" dirty="0" err="1" smtClean="0">
                  <a:latin typeface="Symbol" panose="05050102010706020507" pitchFamily="18" charset="2"/>
                </a:rPr>
                <a:t>a,</a:t>
              </a:r>
              <a:r>
                <a:rPr lang="en-US" sz="1100" dirty="0" err="1"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r>
                <a:rPr lang="en-US" sz="1100" dirty="0" smtClean="0">
                  <a:latin typeface="Symbol" panose="05050102010706020507" pitchFamily="18" charset="2"/>
                </a:rPr>
                <a:t>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7013812" y="3355451"/>
              <a:ext cx="134470" cy="13447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93370" y="3298616"/>
              <a:ext cx="532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100" dirty="0" smtClean="0">
                  <a:latin typeface="Symbol" panose="05050102010706020507" pitchFamily="18" charset="2"/>
                </a:rPr>
                <a:t>(</a:t>
              </a:r>
              <a:r>
                <a:rPr lang="en-US" sz="1100" dirty="0" err="1" smtClean="0">
                  <a:latin typeface="Symbol" panose="05050102010706020507" pitchFamily="18" charset="2"/>
                </a:rPr>
                <a:t>b,</a:t>
              </a:r>
              <a:r>
                <a:rPr lang="en-US" sz="1100" dirty="0" err="1" smtClean="0"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r>
                <a:rPr lang="en-US" sz="1100" dirty="0" smtClean="0">
                  <a:latin typeface="Symbol" panose="05050102010706020507" pitchFamily="18" charset="2"/>
                </a:rPr>
                <a:t>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55653" y="3247875"/>
              <a:ext cx="954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FIFO</a:t>
              </a:r>
              <a:endPara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5988418" y="3288209"/>
              <a:ext cx="1092629" cy="28117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 bwMode="auto">
            <a:xfrm>
              <a:off x="5917023" y="3368891"/>
              <a:ext cx="134470" cy="13447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85086" y="2378303"/>
            <a:ext cx="2157972" cy="369332"/>
            <a:chOff x="5467912" y="3247875"/>
            <a:chExt cx="2157972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5467912" y="3298814"/>
              <a:ext cx="532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100" dirty="0" smtClean="0">
                  <a:latin typeface="Symbol" panose="05050102010706020507" pitchFamily="18" charset="2"/>
                </a:rPr>
                <a:t>(</a:t>
              </a:r>
              <a:r>
                <a:rPr lang="en-US" sz="1100" dirty="0" err="1" smtClean="0">
                  <a:latin typeface="Symbol" panose="05050102010706020507" pitchFamily="18" charset="2"/>
                </a:rPr>
                <a:t>a,</a:t>
              </a:r>
              <a:r>
                <a:rPr lang="en-US" sz="1100" dirty="0" err="1"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r>
                <a:rPr lang="en-US" sz="1100" dirty="0" smtClean="0">
                  <a:latin typeface="Symbol" panose="05050102010706020507" pitchFamily="18" charset="2"/>
                </a:rPr>
                <a:t>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7013812" y="3355451"/>
              <a:ext cx="134470" cy="13447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093370" y="3298616"/>
              <a:ext cx="532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100" dirty="0" smtClean="0">
                  <a:latin typeface="Symbol" panose="05050102010706020507" pitchFamily="18" charset="2"/>
                </a:rPr>
                <a:t>(</a:t>
              </a:r>
              <a:r>
                <a:rPr lang="en-US" sz="1100" dirty="0" err="1" smtClean="0">
                  <a:latin typeface="Symbol" panose="05050102010706020507" pitchFamily="18" charset="2"/>
                </a:rPr>
                <a:t>b,</a:t>
              </a:r>
              <a:r>
                <a:rPr lang="en-US" sz="1100" dirty="0" err="1" smtClean="0"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r>
                <a:rPr lang="en-US" sz="1100" dirty="0" smtClean="0">
                  <a:latin typeface="Symbol" panose="05050102010706020507" pitchFamily="18" charset="2"/>
                </a:rPr>
                <a:t>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55653" y="3247875"/>
              <a:ext cx="954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Sync</a:t>
              </a:r>
              <a:endPara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5988418" y="3288209"/>
              <a:ext cx="1092629" cy="28117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5917023" y="3368891"/>
              <a:ext cx="134470" cy="13447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185086" y="3951602"/>
            <a:ext cx="2157972" cy="369332"/>
            <a:chOff x="5467912" y="3247875"/>
            <a:chExt cx="2157972" cy="369332"/>
          </a:xfrm>
        </p:grpSpPr>
        <p:sp>
          <p:nvSpPr>
            <p:cNvPr id="33" name="TextBox 32"/>
            <p:cNvSpPr txBox="1"/>
            <p:nvPr/>
          </p:nvSpPr>
          <p:spPr>
            <a:xfrm>
              <a:off x="5467912" y="3298814"/>
              <a:ext cx="532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100" dirty="0" smtClean="0">
                  <a:latin typeface="Symbol" panose="05050102010706020507" pitchFamily="18" charset="2"/>
                </a:rPr>
                <a:t>(</a:t>
              </a:r>
              <a:r>
                <a:rPr lang="en-US" sz="1100" dirty="0" err="1" smtClean="0">
                  <a:latin typeface="Symbol" panose="05050102010706020507" pitchFamily="18" charset="2"/>
                </a:rPr>
                <a:t>a,</a:t>
              </a:r>
              <a:r>
                <a:rPr lang="en-US" sz="1100" dirty="0" err="1"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r>
                <a:rPr lang="en-US" sz="1100" dirty="0" smtClean="0">
                  <a:latin typeface="Symbol" panose="05050102010706020507" pitchFamily="18" charset="2"/>
                </a:rPr>
                <a:t>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7013812" y="3355451"/>
              <a:ext cx="134470" cy="13447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93370" y="3298616"/>
              <a:ext cx="5325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100" dirty="0" smtClean="0">
                  <a:latin typeface="Symbol" panose="05050102010706020507" pitchFamily="18" charset="2"/>
                </a:rPr>
                <a:t>(</a:t>
              </a:r>
              <a:r>
                <a:rPr lang="en-US" sz="1100" dirty="0" err="1" smtClean="0">
                  <a:latin typeface="Symbol" panose="05050102010706020507" pitchFamily="18" charset="2"/>
                </a:rPr>
                <a:t>b,</a:t>
              </a:r>
              <a:r>
                <a:rPr lang="en-US" sz="1100" dirty="0" err="1" smtClean="0"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r>
                <a:rPr lang="en-US" sz="1100" dirty="0" smtClean="0">
                  <a:latin typeface="Symbol" panose="05050102010706020507" pitchFamily="18" charset="2"/>
                </a:rPr>
                <a:t>)</a:t>
              </a:r>
              <a:endParaRPr lang="en-US" sz="1100" dirty="0">
                <a:latin typeface="Symbol" panose="05050102010706020507" pitchFamily="18" charset="2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55653" y="3247875"/>
              <a:ext cx="954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8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FIFO1</a:t>
              </a:r>
              <a:endPara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5988418" y="3288209"/>
              <a:ext cx="1092629" cy="28117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5917023" y="3368891"/>
              <a:ext cx="134470" cy="13447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Monotype Sorts" pitchFamily="2" charset="2"/>
                <a:buChar char="z"/>
                <a:tabLst/>
              </a:pPr>
              <a:endParaRPr kumimoji="1" 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of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Composition of active components yields concurrent systems.</a:t>
            </a:r>
          </a:p>
          <a:p>
            <a:r>
              <a:rPr lang="en-US" sz="2000" dirty="0" smtClean="0"/>
              <a:t>What makes concurrency difficult is </a:t>
            </a:r>
            <a:r>
              <a:rPr lang="en-US" sz="2000" dirty="0" smtClean="0">
                <a:solidFill>
                  <a:srgbClr val="FF0000"/>
                </a:solidFill>
              </a:rPr>
              <a:t>interaction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Traditional models of concurrency are </a:t>
            </a:r>
            <a:r>
              <a:rPr lang="en-US" sz="2000" dirty="0" smtClean="0">
                <a:solidFill>
                  <a:srgbClr val="FF0000"/>
                </a:solidFill>
              </a:rPr>
              <a:t>action-based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dirty="0" smtClean="0"/>
              <a:t>Concurrency protocols expressed as by-products of actions.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Reo</a:t>
            </a:r>
            <a:r>
              <a:rPr lang="en-US" sz="2000" dirty="0" smtClean="0"/>
              <a:t> offers an </a:t>
            </a:r>
            <a:r>
              <a:rPr lang="en-US" sz="2000" dirty="0" smtClean="0">
                <a:solidFill>
                  <a:srgbClr val="FF0000"/>
                </a:solidFill>
              </a:rPr>
              <a:t>interaction-based</a:t>
            </a:r>
            <a:r>
              <a:rPr lang="en-US" sz="2000" dirty="0" smtClean="0"/>
              <a:t> model of concurrency.	</a:t>
            </a:r>
          </a:p>
          <a:p>
            <a:pPr lvl="1"/>
            <a:r>
              <a:rPr lang="en-US" sz="1800" dirty="0" smtClean="0"/>
              <a:t>The only first-class concept is interaction.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A7204-B5E5-4E1A-90F9-E425B112A2A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4275786"/>
            <a:ext cx="8281116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 smtClean="0"/>
              <a:t>F. Arbab "</a:t>
            </a:r>
            <a:r>
              <a:rPr lang="en-US" sz="1050" b="1" dirty="0"/>
              <a:t>Coordination of Mobile Components</a:t>
            </a:r>
            <a:r>
              <a:rPr lang="en-US" sz="1050" dirty="0"/>
              <a:t>," International Workshop on Concurrency and Coordination (</a:t>
            </a:r>
            <a:r>
              <a:rPr lang="en-US" sz="1050" dirty="0" err="1"/>
              <a:t>ConCoord</a:t>
            </a:r>
            <a:r>
              <a:rPr lang="en-US" sz="1050" dirty="0"/>
              <a:t>), Lipari, Italy, 6-8 July 2001, Electronic Notes in Theoretical Computer Science, Vol. 54, pp. 1-16, Elsevier Science, 2001. </a:t>
            </a:r>
            <a:endParaRPr lang="en-US" sz="1050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 smtClean="0"/>
              <a:t>F. Arbab and F. </a:t>
            </a:r>
            <a:r>
              <a:rPr lang="en-US" sz="1050" dirty="0" err="1" smtClean="0"/>
              <a:t>Mavaddat</a:t>
            </a:r>
            <a:r>
              <a:rPr lang="en-US" sz="1050" dirty="0" smtClean="0"/>
              <a:t>, </a:t>
            </a:r>
            <a:r>
              <a:rPr lang="en-US" sz="1050" dirty="0"/>
              <a:t>"</a:t>
            </a:r>
            <a:r>
              <a:rPr lang="en-US" sz="1050" b="1" dirty="0"/>
              <a:t>Coordination Through Channel Composition</a:t>
            </a:r>
            <a:r>
              <a:rPr lang="en-US" sz="1050" dirty="0"/>
              <a:t>," Coordination Languages and Models: Proc. Coordination 2002, York, UK, April 2002, </a:t>
            </a:r>
            <a:r>
              <a:rPr lang="en-US" sz="1050" dirty="0" smtClean="0"/>
              <a:t>LNCS 2315, pp.21-38.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 smtClean="0"/>
              <a:t>F. Arbab</a:t>
            </a:r>
            <a:r>
              <a:rPr lang="en-US" sz="1050" dirty="0"/>
              <a:t>, "</a:t>
            </a:r>
            <a:r>
              <a:rPr lang="en-US" sz="1050" b="1" dirty="0"/>
              <a:t>Reo: A Channel-based Coordination Model for Component Composition</a:t>
            </a:r>
            <a:r>
              <a:rPr lang="en-US" sz="1050" dirty="0"/>
              <a:t>," Mathematical Structures in Computer Science, Cambridge University Press, Vol. 14, Issue 3, pp. 329-366, June 2004. </a:t>
            </a:r>
            <a:endParaRPr lang="en-US" sz="1050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/>
              <a:t>F. Arbab "</a:t>
            </a:r>
            <a:r>
              <a:rPr lang="en-US" sz="1050" b="1" dirty="0"/>
              <a:t>Puff, The Magic Protocol</a:t>
            </a:r>
            <a:r>
              <a:rPr lang="en-US" sz="1050" dirty="0"/>
              <a:t>," Formal Modeling: Actors, Open Systems, Biological Systems 2011, SRI International, Menlo Park, California, November 3-4, 2011, Lecture Notes in Computer Science, Springer, vol. 7000, pp. 169-206.</a:t>
            </a:r>
            <a:endParaRPr lang="en-US" sz="1050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dirty="0" smtClean="0"/>
              <a:t>S-S.T.Q</a:t>
            </a:r>
            <a:r>
              <a:rPr lang="en-US" sz="1050" dirty="0"/>
              <a:t>. </a:t>
            </a:r>
            <a:r>
              <a:rPr lang="en-US" sz="1050" dirty="0" err="1"/>
              <a:t>Jongmans</a:t>
            </a:r>
            <a:r>
              <a:rPr lang="en-US" sz="1050" dirty="0"/>
              <a:t> and </a:t>
            </a:r>
            <a:r>
              <a:rPr lang="en-US" sz="1050" dirty="0" smtClean="0"/>
              <a:t>F. </a:t>
            </a:r>
            <a:r>
              <a:rPr lang="en-US" sz="1050" dirty="0"/>
              <a:t>Arbab, "</a:t>
            </a:r>
            <a:r>
              <a:rPr lang="en-US" sz="1050" b="1" dirty="0"/>
              <a:t>Overview of Thirty Semantic Formalisms for Reo</a:t>
            </a:r>
            <a:r>
              <a:rPr lang="en-US" sz="1050" dirty="0"/>
              <a:t>," Scientific Annals of Computer Science, </a:t>
            </a:r>
            <a:r>
              <a:rPr lang="en-US" sz="1050" dirty="0" smtClean="0"/>
              <a:t>v </a:t>
            </a:r>
            <a:r>
              <a:rPr lang="en-US" sz="1050" dirty="0"/>
              <a:t>12, Issue 1, pp. 201-251, 2012.</a:t>
            </a:r>
          </a:p>
        </p:txBody>
      </p:sp>
    </p:spTree>
    <p:extLst>
      <p:ext uri="{BB962C8B-B14F-4D97-AF65-F5344CB8AC3E}">
        <p14:creationId xmlns:p14="http://schemas.microsoft.com/office/powerpoint/2010/main" val="251930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7772400" cy="1143000"/>
          </a:xfrm>
        </p:spPr>
        <p:txBody>
          <a:bodyPr/>
          <a:lstStyle/>
          <a:p>
            <a:r>
              <a:rPr lang="en-US" dirty="0" smtClean="0"/>
              <a:t>Reo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31800" y="6229350"/>
            <a:ext cx="1905000" cy="457200"/>
          </a:xfrm>
        </p:spPr>
        <p:txBody>
          <a:bodyPr/>
          <a:lstStyle/>
          <a:p>
            <a:r>
              <a:rPr lang="en-US" smtClean="0"/>
              <a:t>© F. Arbab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31000" y="6229350"/>
            <a:ext cx="1905000" cy="457200"/>
          </a:xfrm>
        </p:spPr>
        <p:txBody>
          <a:bodyPr/>
          <a:lstStyle/>
          <a:p>
            <a:fld id="{DB5A7204-B5E5-4E1A-90F9-E425B112A2A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88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50" y="1781369"/>
            <a:ext cx="50673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6519" y="3550519"/>
            <a:ext cx="8203842" cy="277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Reo is a language for compositional construction of interaction protocols.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Interaction is the only first-class concept in Reo: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sz="1200" dirty="0">
                <a:latin typeface="+mn-lt"/>
              </a:rPr>
              <a:t>Explicit constructs representing interaction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sz="1200" dirty="0">
                <a:latin typeface="+mn-lt"/>
              </a:rPr>
              <a:t>Composition operators over interaction constructs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+mn-lt"/>
              </a:rPr>
              <a:t>Protocols manifest </a:t>
            </a:r>
            <a:r>
              <a:rPr lang="en-US" sz="1600" dirty="0">
                <a:latin typeface="+mn-lt"/>
              </a:rPr>
              <a:t>as a </a:t>
            </a:r>
            <a:r>
              <a:rPr lang="en-US" sz="1600" dirty="0" smtClean="0">
                <a:latin typeface="+mn-lt"/>
              </a:rPr>
              <a:t>connectors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+mn-lt"/>
              </a:rPr>
              <a:t>In its graphical syntax, connectors are graphs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+mn-lt"/>
              </a:rPr>
              <a:t>Data items flow through channels represented as edges</a:t>
            </a:r>
          </a:p>
          <a:p>
            <a:pPr marL="742950" lvl="1" indent="-285750" algn="l"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+mn-lt"/>
              </a:rPr>
              <a:t>Boundary nodes permit (components to perform) I/O operations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dirty="0">
                <a:latin typeface="+mn-lt"/>
              </a:rPr>
              <a:t>F</a:t>
            </a:r>
            <a:r>
              <a:rPr lang="en-US" sz="1600" dirty="0" smtClean="0">
                <a:latin typeface="+mn-lt"/>
              </a:rPr>
              <a:t>ormal semantics given as ABT (and various other formalisms)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+mn-lt"/>
              </a:rPr>
              <a:t>Tool support: draw, animate, verify, compile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68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Monotype Sorts" pitchFamily="2" charset="2"/>
          <a:buChar char="z"/>
          <a:tabLst/>
          <a:defRPr kumimoji="1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Monotype Sorts" pitchFamily="2" charset="2"/>
          <a:buChar char="z"/>
          <a:tabLst/>
          <a:defRPr kumimoji="1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Office\Templates\Design Templates 97\Contemporary Portrait.pot</Template>
  <TotalTime>68689</TotalTime>
  <Words>4061</Words>
  <Application>Microsoft Office PowerPoint</Application>
  <PresentationFormat>On-screen Show (4:3)</PresentationFormat>
  <Paragraphs>822</Paragraphs>
  <Slides>59</Slides>
  <Notes>46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Contemporary Portrait</vt:lpstr>
      <vt:lpstr>Equation</vt:lpstr>
      <vt:lpstr>Microsoft Equation 3.0</vt:lpstr>
      <vt:lpstr>Coordination and Component Composition</vt:lpstr>
      <vt:lpstr>Software Engineering</vt:lpstr>
      <vt:lpstr>Models of Concurrency</vt:lpstr>
      <vt:lpstr>Process Algebraic Model</vt:lpstr>
      <vt:lpstr>Implicit Interaction</vt:lpstr>
      <vt:lpstr>Component behavior</vt:lpstr>
      <vt:lpstr>Component examples</vt:lpstr>
      <vt:lpstr>Composition of components</vt:lpstr>
      <vt:lpstr>Reo</vt:lpstr>
      <vt:lpstr>Channels </vt:lpstr>
      <vt:lpstr>Channels: binary components</vt:lpstr>
      <vt:lpstr>Join</vt:lpstr>
      <vt:lpstr>Behavior of Reo Nodes</vt:lpstr>
      <vt:lpstr>Reo Connectors</vt:lpstr>
      <vt:lpstr>A Simple Composed System</vt:lpstr>
      <vt:lpstr>Flow regulator</vt:lpstr>
      <vt:lpstr>Take a through d when b or c</vt:lpstr>
      <vt:lpstr>Flow Synchronization</vt:lpstr>
      <vt:lpstr>Alternator</vt:lpstr>
      <vt:lpstr>Alternator for n&gt;2 Sources</vt:lpstr>
      <vt:lpstr>N-Alternator</vt:lpstr>
      <vt:lpstr>Alternating Producers</vt:lpstr>
      <vt:lpstr>Sequencer </vt:lpstr>
      <vt:lpstr>Sequenced Producers</vt:lpstr>
      <vt:lpstr>Overflow Lossy FIFO1</vt:lpstr>
      <vt:lpstr>Exclusive Router</vt:lpstr>
      <vt:lpstr>Inclusive Router</vt:lpstr>
      <vt:lpstr>Shift Lossy FIFO1</vt:lpstr>
      <vt:lpstr>Sampled Producers</vt:lpstr>
      <vt:lpstr>Variable</vt:lpstr>
      <vt:lpstr>Buffered Producers</vt:lpstr>
      <vt:lpstr>Dining Philosophers (problem)</vt:lpstr>
      <vt:lpstr>Dining Philosophers (solution)</vt:lpstr>
      <vt:lpstr>Fork</vt:lpstr>
      <vt:lpstr>Philosopher</vt:lpstr>
      <vt:lpstr>Concurrency in Reo</vt:lpstr>
      <vt:lpstr>Semantics</vt:lpstr>
      <vt:lpstr>Fibonacci Series</vt:lpstr>
      <vt:lpstr>Some possible adders (1)</vt:lpstr>
      <vt:lpstr>Some possible adders (2)</vt:lpstr>
      <vt:lpstr>Fibonacci correctness proof (1)</vt:lpstr>
      <vt:lpstr>Fibonacci correctness proof (2)</vt:lpstr>
      <vt:lpstr>Constraint automata</vt:lpstr>
      <vt:lpstr>Product Constraint Automata</vt:lpstr>
      <vt:lpstr>CA of a connector</vt:lpstr>
      <vt:lpstr>Eclipse Coordination Tools</vt:lpstr>
      <vt:lpstr>Tool support</vt:lpstr>
      <vt:lpstr>Snapshot of Reo Editor</vt:lpstr>
      <vt:lpstr>Reo Animation Tool</vt:lpstr>
      <vt:lpstr>Model Checking</vt:lpstr>
      <vt:lpstr>Vereofy Model Checker</vt:lpstr>
      <vt:lpstr>Verification with Vereofy </vt:lpstr>
      <vt:lpstr>Data-Dependent Control-Flow</vt:lpstr>
      <vt:lpstr>Verification with mCRL2</vt:lpstr>
      <vt:lpstr>Data flow analysis with mCRL2</vt:lpstr>
      <vt:lpstr>Data Dependent Control Flow </vt:lpstr>
      <vt:lpstr>Process verification tools: summary</vt:lpstr>
      <vt:lpstr>Architecture of ECT Converters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 Behavior Types: A Foundation Model for Components and Their Composition</dc:title>
  <dc:creator>Farhad Arbab</dc:creator>
  <cp:lastModifiedBy>Farhad Arbab</cp:lastModifiedBy>
  <cp:revision>646</cp:revision>
  <dcterms:created xsi:type="dcterms:W3CDTF">2002-10-19T14:30:46Z</dcterms:created>
  <dcterms:modified xsi:type="dcterms:W3CDTF">2015-03-11T09:30:20Z</dcterms:modified>
</cp:coreProperties>
</file>