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76" r:id="rId1"/>
  </p:sldMasterIdLst>
  <p:notesMasterIdLst>
    <p:notesMasterId r:id="rId15"/>
  </p:notesMasterIdLst>
  <p:handoutMasterIdLst>
    <p:handoutMasterId r:id="rId16"/>
  </p:handoutMasterIdLst>
  <p:sldIdLst>
    <p:sldId id="257" r:id="rId2"/>
    <p:sldId id="269" r:id="rId3"/>
    <p:sldId id="259" r:id="rId4"/>
    <p:sldId id="260" r:id="rId5"/>
    <p:sldId id="261" r:id="rId6"/>
    <p:sldId id="262" r:id="rId7"/>
    <p:sldId id="264" r:id="rId8"/>
    <p:sldId id="267" r:id="rId9"/>
    <p:sldId id="265" r:id="rId10"/>
    <p:sldId id="266" r:id="rId11"/>
    <p:sldId id="268" r:id="rId12"/>
    <p:sldId id="263" r:id="rId13"/>
    <p:sldId id="25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los Sotelo" initials="CS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C0000"/>
    <a:srgbClr val="DAD501"/>
    <a:srgbClr val="92D050"/>
    <a:srgbClr val="63A537"/>
    <a:srgbClr val="CC3100"/>
    <a:srgbClr val="F4FA0E"/>
    <a:srgbClr val="BC1010"/>
    <a:srgbClr val="9E2600"/>
    <a:srgbClr val="CC3300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26" autoAdjust="0"/>
    <p:restoredTop sz="90323" autoAdjust="0"/>
  </p:normalViewPr>
  <p:slideViewPr>
    <p:cSldViewPr snapToGrid="0">
      <p:cViewPr varScale="1">
        <p:scale>
          <a:sx n="66" d="100"/>
          <a:sy n="66" d="100"/>
        </p:scale>
        <p:origin x="-456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1992" y="4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FD97F-EEC4-42F4-82F2-2F89E5BCBE49}" type="datetimeFigureOut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DF589-E03A-4A6B-A25A-7B4FE436D6B1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745061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2E33C-9F7F-4E08-883B-3AFFFF1F1889}" type="datetimeFigureOut">
              <a:rPr lang="en-GB" smtClean="0"/>
              <a:pPr/>
              <a:t>29/09/2014</a:t>
            </a:fld>
            <a:endParaRPr lang="en-GB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B56D9-46BB-495D-84AC-0016DF88CAB8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8007736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61842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Os</a:t>
            </a:r>
            <a:r>
              <a:rPr lang="pt-PT" baseline="0" dirty="0" smtClean="0"/>
              <a:t> resultados que temos mostram que existe à primeira vista uma semelhança entre o consumo total de energia de cada teste e o tempo de execução, mas se olharmos com mais cuidado para o consumo por segundo conseguimos identificar facilmente 2 ou 3 pontos dispersos no consumo. </a:t>
            </a:r>
          </a:p>
          <a:p>
            <a:r>
              <a:rPr lang="pt-PT" baseline="0" dirty="0" smtClean="0"/>
              <a:t>Esses são os consumos excessivos, e mostra que consumo e tempo de execução não são sempre diretamente proporcionais, caso contrário este gráfico seria uma linha horizontal.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56D9-46BB-495D-84AC-0016DF88CAB8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Como contribuições a este trabalho, temos o artigo publicado na conferência SBLP ‘14, que é uma versão mais curta do trabalho desta dissertação, com menos resultados e com referência</a:t>
            </a:r>
            <a:r>
              <a:rPr lang="pt-PT" baseline="0" dirty="0" smtClean="0"/>
              <a:t> também à ferramenta.</a:t>
            </a:r>
          </a:p>
          <a:p>
            <a:r>
              <a:rPr lang="pt-PT" baseline="0" dirty="0" smtClean="0"/>
              <a:t>Para além disso, foram respondidas as questões iniciais.</a:t>
            </a:r>
          </a:p>
          <a:p>
            <a:r>
              <a:rPr lang="pt-PT" baseline="0" dirty="0" smtClean="0"/>
              <a:t>1 – Sim, é possível. Uma lista de métodos é um fragmento de código.</a:t>
            </a:r>
          </a:p>
          <a:p>
            <a:r>
              <a:rPr lang="pt-PT" baseline="0" dirty="0" smtClean="0"/>
              <a:t>2 – Não, pelo menos não em todos os casos. Naquele que foi apresentado aqui não, e há outros casos no documento final.</a:t>
            </a:r>
          </a:p>
          <a:p>
            <a:r>
              <a:rPr lang="pt-PT" baseline="0" dirty="0" smtClean="0"/>
              <a:t>3 – Sim, é uma das contribuições, um protótipo da ferramenta.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56D9-46BB-495D-84AC-0016DF88CAB8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Como nenhum trabalho está</a:t>
            </a:r>
            <a:r>
              <a:rPr lang="pt-PT" baseline="0" dirty="0" smtClean="0"/>
              <a:t> 100% finalizado, nós consideramos algumas melhorias que queríamos futuramente implementar.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56D9-46BB-495D-84AC-0016DF88CAB8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6184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Queria começar esta apresentação</a:t>
            </a:r>
            <a:r>
              <a:rPr lang="pt-PT" baseline="0" dirty="0" smtClean="0"/>
              <a:t> por referir uma frase de um artigo, publicado em 2012 na revista </a:t>
            </a:r>
            <a:r>
              <a:rPr lang="pt-PT" baseline="0" dirty="0" err="1" smtClean="0"/>
              <a:t>Forbes</a:t>
            </a:r>
            <a:r>
              <a:rPr lang="pt-PT" baseline="0" dirty="0" smtClean="0"/>
              <a:t>, que diz:</a:t>
            </a:r>
          </a:p>
          <a:p>
            <a:r>
              <a:rPr lang="pt-PT" baseline="0" dirty="0" smtClean="0"/>
              <a:t>“O sistema global de energia caminha para um rumo insustentável”. Isto significa que o consumo de energia está a exceder a produção.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56D9-46BB-495D-84AC-0016DF88CAB8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Motivados por este</a:t>
            </a:r>
            <a:r>
              <a:rPr lang="pt-PT" baseline="0" dirty="0" smtClean="0"/>
              <a:t> problema, e pelo facto de uma boa parte do consumo mundial de energia ser devido às tecnologias (como indicam as referências), empresas e investigadores têm-no abordado nos últimos anos.</a:t>
            </a:r>
          </a:p>
          <a:p>
            <a:r>
              <a:rPr lang="pt-PT" baseline="0" dirty="0" smtClean="0"/>
              <a:t>Inicialmente, o interesse residia no hardware, porque é o que de facto consome energia.</a:t>
            </a:r>
          </a:p>
          <a:p>
            <a:r>
              <a:rPr lang="pt-PT" baseline="0" dirty="0" smtClean="0"/>
              <a:t>Mas recentemente tem-se estudado a influência do software no consumo energético, pois é de facto quem dita as tarefas do hardware.</a:t>
            </a:r>
          </a:p>
          <a:p>
            <a:r>
              <a:rPr lang="pt-PT" baseline="0" dirty="0" smtClean="0"/>
              <a:t>No âmbito desta dissertação (energia em dispositivos móveis) o interesse é ainda maior, devido à bateria. 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56D9-46BB-495D-84AC-0016DF88CAB8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Mas que software é que faz o hardware gastar energia nos dispositivos</a:t>
            </a:r>
            <a:r>
              <a:rPr lang="pt-PT" baseline="0" dirty="0" smtClean="0"/>
              <a:t> móveis? Aplicações.</a:t>
            </a:r>
          </a:p>
          <a:p>
            <a:r>
              <a:rPr lang="pt-PT" baseline="0" dirty="0" smtClean="0"/>
              <a:t>Durante a investigação que levei a cabo, encontrei alguns trabalhos que visavam estudar o consumo de energia gerado por aplicações.</a:t>
            </a:r>
          </a:p>
          <a:p>
            <a:r>
              <a:rPr lang="pt-PT" dirty="0" smtClean="0"/>
              <a:t>Escolhi</a:t>
            </a:r>
            <a:r>
              <a:rPr lang="pt-PT" baseline="0" dirty="0" smtClean="0"/>
              <a:t> os melhores 6 (na minha opinião), e dividi-os em 2 categorias: os que usam medidores externos e os que usam modelos estatísticos de energia, gerados pelos aparelhos externos.</a:t>
            </a:r>
          </a:p>
          <a:p>
            <a:r>
              <a:rPr lang="pt-PT" baseline="0" dirty="0" smtClean="0"/>
              <a:t>Para o projeto, usamos o primeiro (</a:t>
            </a:r>
            <a:r>
              <a:rPr lang="pt-PT" baseline="0" dirty="0" err="1" smtClean="0"/>
              <a:t>Power</a:t>
            </a:r>
            <a:r>
              <a:rPr lang="pt-PT" baseline="0" dirty="0" smtClean="0"/>
              <a:t> Tutor), e o que ele nos dá é isto: várias formas de vermos a energia que cada aplicação está a gastar, atualizando os valores de 1 em 1 segundo.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56D9-46BB-495D-84AC-0016DF88CAB8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Com a ferramenta escolhida,</a:t>
            </a:r>
            <a:r>
              <a:rPr lang="pt-PT" baseline="0" dirty="0" smtClean="0"/>
              <a:t> selecionamos 3 perguntas de investigação a que pretendemos responder com esta tese: (enumerá-las)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56D9-46BB-495D-84AC-0016DF88CAB8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Para tentar responder a essas questões, e tendo em conta aquilo</a:t>
            </a:r>
            <a:r>
              <a:rPr lang="pt-PT" baseline="0" dirty="0" smtClean="0"/>
              <a:t> a que temos acesso, </a:t>
            </a:r>
            <a:r>
              <a:rPr lang="pt-PT" dirty="0" smtClean="0"/>
              <a:t>a nossa ideia passou por calcular par</a:t>
            </a:r>
            <a:r>
              <a:rPr lang="pt-PT" baseline="0" dirty="0" smtClean="0"/>
              <a:t>a cada execução da aplicação (teste) o seu consumo energético, e determinar se esse consumo é excessivo ou não.</a:t>
            </a:r>
          </a:p>
          <a:p>
            <a:r>
              <a:rPr lang="pt-PT" dirty="0" smtClean="0"/>
              <a:t>Para além disso, guardamos a</a:t>
            </a:r>
            <a:r>
              <a:rPr lang="pt-PT" baseline="0" dirty="0" smtClean="0"/>
              <a:t> sequência de métodos invocados em </a:t>
            </a:r>
            <a:r>
              <a:rPr lang="pt-PT" dirty="0" smtClean="0"/>
              <a:t>cada execução, e no final classificamo-los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56D9-46BB-495D-84AC-0016DF88CAB8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(Explicar como funciona a ferramenta)</a:t>
            </a:r>
          </a:p>
          <a:p>
            <a:r>
              <a:rPr lang="pt-PT" dirty="0" smtClean="0"/>
              <a:t>… no final, o analisador</a:t>
            </a:r>
            <a:r>
              <a:rPr lang="pt-PT" baseline="0" dirty="0" smtClean="0"/>
              <a:t> vai apresentar os resultados dessa análise…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56D9-46BB-495D-84AC-0016DF88CAB8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… desta forma. Um gráfico</a:t>
            </a:r>
            <a:r>
              <a:rPr lang="pt-PT" baseline="0" dirty="0" smtClean="0"/>
              <a:t> </a:t>
            </a:r>
            <a:r>
              <a:rPr lang="pt-PT" baseline="0" dirty="0" err="1" smtClean="0"/>
              <a:t>sunburst</a:t>
            </a:r>
            <a:r>
              <a:rPr lang="pt-PT" baseline="0" dirty="0" smtClean="0"/>
              <a:t>, em que cada camada corresponde a um nível de detalhe da aplicação, desde package a método.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56D9-46BB-495D-84AC-0016DF88CAB8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Como é que os métodos são classificados?</a:t>
            </a:r>
            <a:r>
              <a:rPr lang="pt-PT" baseline="0" dirty="0" smtClean="0"/>
              <a:t> Bom, nós partimos de uma base de conhecimento que consiste numa lista de consumos de energia por segundo de aplicações já testadas.</a:t>
            </a:r>
          </a:p>
          <a:p>
            <a:r>
              <a:rPr lang="pt-PT" baseline="0" dirty="0" smtClean="0"/>
              <a:t>Cada vez que uma nova aplicação é testada, todos os valores correspondentes aos consumos por segundo de cada teste são adicionados a esta base.</a:t>
            </a:r>
          </a:p>
          <a:p>
            <a:r>
              <a:rPr lang="pt-PT" baseline="0" dirty="0" smtClean="0"/>
              <a:t>Para o consumo de um teste ser excessivo, ele tem de ser superior à média dos consumos identificados até aqui.</a:t>
            </a:r>
          </a:p>
          <a:p>
            <a:r>
              <a:rPr lang="pt-PT" baseline="0" dirty="0" smtClean="0"/>
              <a:t>Os métodos são classificados de acordo com isto da seguinte forma:</a:t>
            </a:r>
          </a:p>
          <a:p>
            <a:r>
              <a:rPr lang="pt-PT" baseline="0" dirty="0" smtClean="0"/>
              <a:t>(explicar green, </a:t>
            </a:r>
            <a:r>
              <a:rPr lang="pt-PT" baseline="0" dirty="0" err="1" smtClean="0"/>
              <a:t>red</a:t>
            </a:r>
            <a:r>
              <a:rPr lang="pt-PT" baseline="0" dirty="0" smtClean="0"/>
              <a:t> e </a:t>
            </a:r>
            <a:r>
              <a:rPr lang="pt-PT" baseline="0" dirty="0" err="1" smtClean="0"/>
              <a:t>yellow</a:t>
            </a:r>
            <a:r>
              <a:rPr lang="pt-PT" baseline="0" dirty="0" smtClean="0"/>
              <a:t>)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56D9-46BB-495D-84AC-0016DF88CAB8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388-548E-472A-876A-48364AFAC45A}" type="datetime1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908672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403D0-F3DC-4327-A9EA-562C11A4D21B}" type="datetime1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59350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3FAD-3BBC-4F19-B422-12878CE5C15A}" type="datetime1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80830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FD92-0EAA-47FC-9638-540FD3ACA8E9}" type="datetime1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6581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9B447-82AE-4898-BC8B-9B9846E94102}" type="datetime1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63581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5546-7DA4-4FD1-BAEE-C1ABD8BC203B}" type="datetime1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27752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A23F-DB74-486C-8017-AE84A7F1779F}" type="datetime1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80810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8686-4528-43DD-86A4-A2DFBC0493A2}" type="datetime1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87361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8CE6-2171-43C0-B4BB-14F2B54BD95E}" type="datetime1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8729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67BC0D9-2081-496F-B372-368652DB6807}" type="datetime1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47097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1C22-6C4D-4881-AA48-198E804DD5F2}" type="datetime1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61361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B276EBB-0330-4E54-B12F-908FFFEDD434}" type="datetime1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79611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2486779"/>
            <a:ext cx="9767855" cy="151336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Monitoring Energy Consumption in </a:t>
            </a:r>
            <a:br>
              <a:rPr lang="en-US" sz="3600" dirty="0" smtClean="0"/>
            </a:br>
            <a:r>
              <a:rPr lang="en-US" sz="3600" dirty="0" smtClean="0"/>
              <a:t>Android Applications</a:t>
            </a:r>
            <a:endParaRPr lang="en-GB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974" y="79872"/>
            <a:ext cx="1618732" cy="811297"/>
          </a:xfrm>
          <a:prstGeom prst="rect">
            <a:avLst/>
          </a:prstGeom>
        </p:spPr>
      </p:pic>
      <p:pic>
        <p:nvPicPr>
          <p:cNvPr id="1026" name="Picture 2" descr="Haslab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3465" y="891169"/>
            <a:ext cx="1428750" cy="10477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Subtitle 2"/>
          <p:cNvSpPr txBox="1">
            <a:spLocks/>
          </p:cNvSpPr>
          <p:nvPr/>
        </p:nvSpPr>
        <p:spPr>
          <a:xfrm>
            <a:off x="625475" y="4735818"/>
            <a:ext cx="3832225" cy="14998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20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Marco </a:t>
            </a:r>
            <a:r>
              <a:rPr lang="en-US" sz="18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Couto</a:t>
            </a:r>
            <a:endParaRPr lang="en-US" sz="18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pt-PT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Departamento de Informática</a:t>
            </a:r>
          </a:p>
          <a:p>
            <a:pPr>
              <a:lnSpc>
                <a:spcPct val="150000"/>
              </a:lnSpc>
            </a:pPr>
            <a:r>
              <a:rPr lang="pt-PT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Universidade do Minho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AutoShape 6" descr="Displaying menos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5616471" y="5084311"/>
            <a:ext cx="2816329" cy="1334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20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</a:t>
            </a:r>
            <a:r>
              <a:rPr lang="pt-PT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ão Saraiva</a:t>
            </a:r>
          </a:p>
          <a:p>
            <a:pPr>
              <a:lnSpc>
                <a:spcPct val="150000"/>
              </a:lnSpc>
            </a:pPr>
            <a:r>
              <a:rPr lang="pt-PT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jas@di.uminho.pt</a:t>
            </a:r>
            <a:endParaRPr lang="pt-PT" sz="1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pt-PT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Universidade do Minho</a:t>
            </a:r>
            <a:endParaRPr lang="en-US" sz="1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8407400" y="5084311"/>
            <a:ext cx="3924299" cy="13345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20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PT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João Paulo Fernandes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jpf@di.ubi.pt</a:t>
            </a:r>
          </a:p>
          <a:p>
            <a:pPr>
              <a:lnSpc>
                <a:spcPct val="150000"/>
              </a:lnSpc>
            </a:pPr>
            <a:r>
              <a:rPr lang="pt-PT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Universidade da Beira Interior</a:t>
            </a:r>
            <a:endParaRPr lang="en-US" sz="1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7394472" y="4493238"/>
            <a:ext cx="1560564" cy="4343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20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PT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Supervisors</a:t>
            </a:r>
            <a:endParaRPr lang="en-US" sz="1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47068" y="6336658"/>
            <a:ext cx="2061132" cy="533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20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chemeClr val="bg1"/>
                </a:solidFill>
              </a:rPr>
              <a:t>Master Thesis</a:t>
            </a:r>
          </a:p>
        </p:txBody>
      </p:sp>
      <p:pic>
        <p:nvPicPr>
          <p:cNvPr id="1027" name="Picture 3" descr="C:\Users\states\Desktop\big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4037" y="1938920"/>
            <a:ext cx="1267605" cy="12392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Subtitle 2"/>
          <p:cNvSpPr txBox="1">
            <a:spLocks/>
          </p:cNvSpPr>
          <p:nvPr/>
        </p:nvSpPr>
        <p:spPr>
          <a:xfrm>
            <a:off x="8102600" y="6324936"/>
            <a:ext cx="3937000" cy="533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20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en-US" sz="1800" dirty="0" smtClean="0">
                <a:solidFill>
                  <a:schemeClr val="bg1"/>
                </a:solidFill>
              </a:rPr>
              <a:t>Integrated in the </a:t>
            </a:r>
            <a:r>
              <a:rPr lang="en-US" sz="1800" b="1" dirty="0" err="1" smtClean="0">
                <a:solidFill>
                  <a:schemeClr val="bg1"/>
                </a:solidFill>
              </a:rPr>
              <a:t>GreenSSCM</a:t>
            </a:r>
            <a:r>
              <a:rPr lang="en-US" sz="1800" dirty="0" smtClean="0">
                <a:solidFill>
                  <a:schemeClr val="bg1"/>
                </a:solidFill>
              </a:rPr>
              <a:t> project</a:t>
            </a:r>
          </a:p>
        </p:txBody>
      </p:sp>
      <p:pic>
        <p:nvPicPr>
          <p:cNvPr id="3" name="Picture 2" descr="C:\Users\User\Desktop\mei_logo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13125" y="12700"/>
            <a:ext cx="4691745" cy="1333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5492879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Results</a:t>
            </a:r>
            <a:endParaRPr lang="pt-PT" dirty="0"/>
          </a:p>
        </p:txBody>
      </p:sp>
      <p:sp>
        <p:nvSpPr>
          <p:cNvPr id="10" name="Marcador de Posição do Texto 9"/>
          <p:cNvSpPr>
            <a:spLocks noGrp="1"/>
          </p:cNvSpPr>
          <p:nvPr>
            <p:ph type="body" idx="1"/>
          </p:nvPr>
        </p:nvSpPr>
        <p:spPr>
          <a:xfrm>
            <a:off x="979296" y="1846052"/>
            <a:ext cx="4937760" cy="736282"/>
          </a:xfrm>
        </p:spPr>
        <p:txBody>
          <a:bodyPr/>
          <a:lstStyle/>
          <a:p>
            <a:pPr algn="ctr"/>
            <a:r>
              <a:rPr lang="pt-PT" b="1" dirty="0" err="1" smtClean="0"/>
              <a:t>Execution</a:t>
            </a:r>
            <a:r>
              <a:rPr lang="pt-PT" b="1" dirty="0" smtClean="0"/>
              <a:t> time</a:t>
            </a:r>
            <a:endParaRPr lang="pt-PT" b="1" dirty="0"/>
          </a:p>
        </p:txBody>
      </p:sp>
      <p:sp>
        <p:nvSpPr>
          <p:cNvPr id="11" name="Marcador de Posição do Texto 10"/>
          <p:cNvSpPr>
            <a:spLocks noGrp="1"/>
          </p:cNvSpPr>
          <p:nvPr>
            <p:ph type="body" sz="quarter" idx="3"/>
          </p:nvPr>
        </p:nvSpPr>
        <p:spPr>
          <a:xfrm>
            <a:off x="7029060" y="1846052"/>
            <a:ext cx="4937760" cy="736282"/>
          </a:xfrm>
        </p:spPr>
        <p:txBody>
          <a:bodyPr/>
          <a:lstStyle/>
          <a:p>
            <a:pPr algn="ctr"/>
            <a:r>
              <a:rPr lang="pt-PT" b="1" dirty="0" smtClean="0"/>
              <a:t>Total </a:t>
            </a:r>
            <a:r>
              <a:rPr lang="pt-PT" b="1" dirty="0" err="1" smtClean="0"/>
              <a:t>Consumption</a:t>
            </a:r>
            <a:endParaRPr lang="pt-PT" b="1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5" name="Marcador de Posição de Conteúdo 14" descr="graph_time.pn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-9482" y="2286010"/>
            <a:ext cx="6181825" cy="2668414"/>
          </a:xfrm>
        </p:spPr>
      </p:pic>
      <p:pic>
        <p:nvPicPr>
          <p:cNvPr id="14" name="Marcador de Posição de Conteúdo 13" descr="graph_consumption.png"/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6218238" y="2332797"/>
            <a:ext cx="5595220" cy="2599247"/>
          </a:xfrm>
        </p:spPr>
      </p:pic>
      <p:pic>
        <p:nvPicPr>
          <p:cNvPr id="9" name="Imagem 8" descr="graph_seco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3562" y="2379830"/>
            <a:ext cx="7009099" cy="3333596"/>
          </a:xfrm>
          <a:prstGeom prst="rect">
            <a:avLst/>
          </a:prstGeom>
        </p:spPr>
      </p:pic>
      <p:sp>
        <p:nvSpPr>
          <p:cNvPr id="16" name="Marcador de Posição do Texto 9"/>
          <p:cNvSpPr txBox="1">
            <a:spLocks/>
          </p:cNvSpPr>
          <p:nvPr/>
        </p:nvSpPr>
        <p:spPr>
          <a:xfrm>
            <a:off x="3815434" y="1809529"/>
            <a:ext cx="4937760" cy="736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pt-PT" sz="2000" b="1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Consumption</a:t>
            </a:r>
            <a:r>
              <a:rPr kumimoji="0" lang="pt-PT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 </a:t>
            </a:r>
            <a:r>
              <a:rPr kumimoji="0" lang="pt-PT" sz="2000" b="1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</a:t>
            </a:r>
            <a:endParaRPr kumimoji="0" lang="pt-PT" sz="2000" b="1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8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8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0" grpId="1" build="p"/>
      <p:bldP spid="11" grpId="0" build="p"/>
      <p:bldP spid="11" grpId="1" build="p"/>
      <p:bldP spid="16" grpId="0"/>
      <p:bldP spid="16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Contributions</a:t>
            </a:r>
            <a:endParaRPr lang="pt-PT" dirty="0"/>
          </a:p>
        </p:txBody>
      </p:sp>
      <p:sp>
        <p:nvSpPr>
          <p:cNvPr id="7" name="Marcador de Posição de Conteúdo 6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51866"/>
          </a:xfrm>
        </p:spPr>
        <p:txBody>
          <a:bodyPr>
            <a:noAutofit/>
          </a:bodyPr>
          <a:lstStyle/>
          <a:p>
            <a:r>
              <a:rPr lang="pt-PT" sz="2600" b="1" i="1" dirty="0" err="1" smtClean="0"/>
              <a:t>Detecting</a:t>
            </a:r>
            <a:r>
              <a:rPr lang="pt-PT" sz="2600" b="1" i="1" dirty="0" smtClean="0"/>
              <a:t> </a:t>
            </a:r>
            <a:r>
              <a:rPr lang="pt-PT" sz="2600" b="1" i="1" dirty="0" err="1" smtClean="0"/>
              <a:t>Anomalous</a:t>
            </a:r>
            <a:r>
              <a:rPr lang="pt-PT" sz="2600" b="1" i="1" dirty="0" smtClean="0"/>
              <a:t> </a:t>
            </a:r>
            <a:r>
              <a:rPr lang="pt-PT" sz="2600" b="1" i="1" dirty="0" err="1" smtClean="0"/>
              <a:t>Energy</a:t>
            </a:r>
            <a:r>
              <a:rPr lang="pt-PT" sz="2600" b="1" i="1" dirty="0" smtClean="0"/>
              <a:t> </a:t>
            </a:r>
            <a:r>
              <a:rPr lang="pt-PT" sz="2600" b="1" i="1" dirty="0" err="1" smtClean="0"/>
              <a:t>Consumption</a:t>
            </a:r>
            <a:r>
              <a:rPr lang="pt-PT" sz="2600" b="1" i="1" dirty="0" smtClean="0"/>
              <a:t> in </a:t>
            </a:r>
            <a:r>
              <a:rPr lang="pt-PT" sz="2600" b="1" i="1" dirty="0" err="1" smtClean="0"/>
              <a:t>Android</a:t>
            </a:r>
            <a:r>
              <a:rPr lang="pt-PT" sz="2600" b="1" i="1" dirty="0" smtClean="0"/>
              <a:t> </a:t>
            </a:r>
            <a:r>
              <a:rPr lang="pt-PT" sz="2600" b="1" i="1" dirty="0" err="1" smtClean="0"/>
              <a:t>Applications</a:t>
            </a:r>
            <a:r>
              <a:rPr lang="pt-PT" sz="2600" dirty="0" smtClean="0"/>
              <a:t>, </a:t>
            </a:r>
          </a:p>
          <a:p>
            <a:pPr lvl="1"/>
            <a:r>
              <a:rPr lang="en-US" sz="2400" dirty="0" smtClean="0"/>
              <a:t>Brazilian Symposium on Programming Languages</a:t>
            </a:r>
          </a:p>
          <a:p>
            <a:pPr lvl="1"/>
            <a:r>
              <a:rPr lang="en-US" sz="2400" dirty="0" smtClean="0"/>
              <a:t>Programming Languages, volume 877</a:t>
            </a:r>
          </a:p>
          <a:p>
            <a:pPr lvl="1"/>
            <a:r>
              <a:rPr lang="en-US" sz="2400" dirty="0" smtClean="0"/>
              <a:t>15 pages long, LNCS</a:t>
            </a:r>
          </a:p>
          <a:p>
            <a:r>
              <a:rPr lang="en-US" sz="2600" dirty="0" smtClean="0">
                <a:solidFill>
                  <a:schemeClr val="accent2"/>
                </a:solidFill>
              </a:rPr>
              <a:t>1. </a:t>
            </a:r>
            <a:r>
              <a:rPr lang="en-US" sz="2600" dirty="0" smtClean="0"/>
              <a:t>Is it possible to associate energy consumption </a:t>
            </a:r>
            <a:r>
              <a:rPr lang="pt-PT" sz="2600" dirty="0" smtClean="0"/>
              <a:t>to </a:t>
            </a:r>
            <a:r>
              <a:rPr lang="pt-PT" sz="2600" dirty="0" err="1" smtClean="0"/>
              <a:t>different</a:t>
            </a:r>
            <a:r>
              <a:rPr lang="pt-PT" sz="2600" dirty="0" smtClean="0"/>
              <a:t> </a:t>
            </a:r>
            <a:r>
              <a:rPr lang="pt-PT" sz="2600" dirty="0" err="1" smtClean="0"/>
              <a:t>code</a:t>
            </a:r>
            <a:r>
              <a:rPr lang="pt-PT" sz="2600" dirty="0" smtClean="0"/>
              <a:t> </a:t>
            </a:r>
            <a:r>
              <a:rPr lang="pt-PT" sz="2600" dirty="0" err="1" smtClean="0"/>
              <a:t>sections</a:t>
            </a:r>
            <a:r>
              <a:rPr lang="pt-PT" sz="2600" dirty="0" smtClean="0"/>
              <a:t>?</a:t>
            </a:r>
          </a:p>
          <a:p>
            <a:r>
              <a:rPr lang="en-US" sz="2600" dirty="0" smtClean="0">
                <a:solidFill>
                  <a:schemeClr val="accent2"/>
                </a:solidFill>
              </a:rPr>
              <a:t>2. </a:t>
            </a:r>
            <a:r>
              <a:rPr lang="en-US" sz="2600" dirty="0" smtClean="0"/>
              <a:t>Is the execution time of a code fragment directly proportional to its energy consumption?</a:t>
            </a:r>
          </a:p>
          <a:p>
            <a:r>
              <a:rPr lang="en-US" sz="2600" dirty="0" smtClean="0">
                <a:solidFill>
                  <a:schemeClr val="accent2"/>
                </a:solidFill>
              </a:rPr>
              <a:t>3. </a:t>
            </a:r>
            <a:r>
              <a:rPr lang="en-US" sz="2600" dirty="0" smtClean="0"/>
              <a:t>Is it possible to develop a tool that can automatically identify potential energy-inefficient code fragments?</a:t>
            </a:r>
            <a:endParaRPr lang="pt-PT" sz="2600" dirty="0" smtClean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14" name="Grupo 13"/>
          <p:cNvGrpSpPr/>
          <p:nvPr/>
        </p:nvGrpSpPr>
        <p:grpSpPr>
          <a:xfrm>
            <a:off x="2583543" y="4049646"/>
            <a:ext cx="406400" cy="239325"/>
            <a:chOff x="6618514" y="1175657"/>
            <a:chExt cx="653143" cy="384629"/>
          </a:xfrm>
        </p:grpSpPr>
        <p:sp>
          <p:nvSpPr>
            <p:cNvPr id="12" name="Rectângulo 11"/>
            <p:cNvSpPr/>
            <p:nvPr/>
          </p:nvSpPr>
          <p:spPr>
            <a:xfrm rot="18900000">
              <a:off x="6618515" y="1219200"/>
              <a:ext cx="653142" cy="13062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3" name="Rectângulo 12"/>
            <p:cNvSpPr/>
            <p:nvPr/>
          </p:nvSpPr>
          <p:spPr>
            <a:xfrm rot="5400000">
              <a:off x="6498770" y="1295401"/>
              <a:ext cx="384629" cy="14514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6008915" y="5820390"/>
            <a:ext cx="406400" cy="239325"/>
            <a:chOff x="6618514" y="1175657"/>
            <a:chExt cx="653143" cy="384629"/>
          </a:xfrm>
        </p:grpSpPr>
        <p:sp>
          <p:nvSpPr>
            <p:cNvPr id="19" name="Rectângulo 18"/>
            <p:cNvSpPr/>
            <p:nvPr/>
          </p:nvSpPr>
          <p:spPr>
            <a:xfrm rot="18900000">
              <a:off x="6618515" y="1219200"/>
              <a:ext cx="653142" cy="13062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0" name="Rectângulo 19"/>
            <p:cNvSpPr/>
            <p:nvPr/>
          </p:nvSpPr>
          <p:spPr>
            <a:xfrm rot="5400000">
              <a:off x="6498770" y="1295401"/>
              <a:ext cx="384629" cy="14514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pic>
        <p:nvPicPr>
          <p:cNvPr id="21" name="Picture 2" descr="C:\Users\User\Desktop\GD_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56686" y="1598875"/>
            <a:ext cx="1306286" cy="2155562"/>
          </a:xfrm>
          <a:prstGeom prst="rect">
            <a:avLst/>
          </a:prstGeom>
          <a:noFill/>
        </p:spPr>
      </p:pic>
      <p:sp>
        <p:nvSpPr>
          <p:cNvPr id="22" name="Multiplicar 21"/>
          <p:cNvSpPr/>
          <p:nvPr/>
        </p:nvSpPr>
        <p:spPr>
          <a:xfrm>
            <a:off x="4136570" y="4833257"/>
            <a:ext cx="435429" cy="406400"/>
          </a:xfrm>
          <a:prstGeom prst="mathMultiply">
            <a:avLst/>
          </a:prstGeom>
          <a:solidFill>
            <a:srgbClr val="C00000"/>
          </a:solidFill>
          <a:ln>
            <a:solidFill>
              <a:srgbClr val="6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Future </a:t>
            </a:r>
            <a:r>
              <a:rPr lang="pt-PT" dirty="0" err="1" smtClean="0"/>
              <a:t>Work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2600" dirty="0" err="1" smtClean="0"/>
              <a:t>Evaluate</a:t>
            </a:r>
            <a:r>
              <a:rPr lang="pt-PT" sz="2600" dirty="0" smtClean="0"/>
              <a:t> </a:t>
            </a:r>
            <a:r>
              <a:rPr lang="pt-PT" sz="2600" dirty="0" err="1" smtClean="0"/>
              <a:t>the</a:t>
            </a:r>
            <a:r>
              <a:rPr lang="pt-PT" sz="2600" dirty="0" smtClean="0"/>
              <a:t> </a:t>
            </a:r>
            <a:r>
              <a:rPr lang="pt-PT" sz="2600" dirty="0" err="1" smtClean="0"/>
              <a:t>precision</a:t>
            </a:r>
            <a:r>
              <a:rPr lang="pt-PT" sz="2600" dirty="0" smtClean="0"/>
              <a:t> </a:t>
            </a:r>
            <a:r>
              <a:rPr lang="en-US" sz="2600" dirty="0" smtClean="0"/>
              <a:t>of the consumption measurements</a:t>
            </a:r>
          </a:p>
          <a:p>
            <a:endParaRPr lang="en-US" sz="2600" dirty="0" smtClean="0"/>
          </a:p>
          <a:p>
            <a:r>
              <a:rPr lang="en-US" sz="2600" dirty="0" smtClean="0"/>
              <a:t>Adapt the tool to work as an Eclipse </a:t>
            </a:r>
            <a:r>
              <a:rPr lang="en-US" sz="2600" dirty="0" err="1" smtClean="0"/>
              <a:t>plugin</a:t>
            </a:r>
            <a:r>
              <a:rPr lang="en-US" sz="2600" dirty="0" smtClean="0"/>
              <a:t> (similar to </a:t>
            </a:r>
            <a:r>
              <a:rPr lang="en-US" sz="2600" dirty="0" err="1" smtClean="0"/>
              <a:t>Gzoltar</a:t>
            </a:r>
            <a:r>
              <a:rPr lang="en-US" sz="2600" dirty="0" smtClean="0"/>
              <a:t> </a:t>
            </a:r>
            <a:r>
              <a:rPr lang="en-US" dirty="0" smtClean="0"/>
              <a:t>[J Campos et al., 2012]</a:t>
            </a:r>
            <a:r>
              <a:rPr lang="en-US" sz="2600" dirty="0" smtClean="0"/>
              <a:t>)</a:t>
            </a:r>
          </a:p>
          <a:p>
            <a:endParaRPr lang="pt-PT" sz="2600" dirty="0" smtClean="0"/>
          </a:p>
          <a:p>
            <a:r>
              <a:rPr lang="en-US" sz="2600" dirty="0" smtClean="0"/>
              <a:t>Refactoring</a:t>
            </a:r>
          </a:p>
          <a:p>
            <a:pPr lvl="1"/>
            <a:r>
              <a:rPr lang="en-US" sz="2200" dirty="0" smtClean="0"/>
              <a:t>Replacing potential energy-inefficient code fragments with more efficient ones that do the same task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2486779"/>
            <a:ext cx="9767855" cy="151336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Monitoring Energy Consumption in </a:t>
            </a:r>
            <a:br>
              <a:rPr lang="en-US" sz="3600" dirty="0" smtClean="0"/>
            </a:br>
            <a:r>
              <a:rPr lang="en-US" sz="3600" dirty="0" smtClean="0"/>
              <a:t>Android Applications</a:t>
            </a:r>
            <a:endParaRPr lang="en-GB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974" y="79872"/>
            <a:ext cx="1618732" cy="811297"/>
          </a:xfrm>
          <a:prstGeom prst="rect">
            <a:avLst/>
          </a:prstGeom>
        </p:spPr>
      </p:pic>
      <p:pic>
        <p:nvPicPr>
          <p:cNvPr id="1026" name="Picture 2" descr="Haslab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3465" y="891169"/>
            <a:ext cx="1428750" cy="10477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Subtitle 2"/>
          <p:cNvSpPr txBox="1">
            <a:spLocks/>
          </p:cNvSpPr>
          <p:nvPr/>
        </p:nvSpPr>
        <p:spPr>
          <a:xfrm>
            <a:off x="625475" y="4735818"/>
            <a:ext cx="3832225" cy="14998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20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Marco </a:t>
            </a:r>
            <a:r>
              <a:rPr lang="en-US" sz="18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Couto</a:t>
            </a:r>
            <a:endParaRPr lang="en-US" sz="18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pt-PT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Departamento de Informática</a:t>
            </a:r>
          </a:p>
          <a:p>
            <a:pPr>
              <a:lnSpc>
                <a:spcPct val="150000"/>
              </a:lnSpc>
            </a:pPr>
            <a:r>
              <a:rPr lang="pt-PT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Universidade do Minho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AutoShape 6" descr="Displaying menos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5616471" y="5084311"/>
            <a:ext cx="2816329" cy="1334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20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</a:t>
            </a:r>
            <a:r>
              <a:rPr lang="pt-PT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ão Saraiva</a:t>
            </a:r>
          </a:p>
          <a:p>
            <a:pPr>
              <a:lnSpc>
                <a:spcPct val="150000"/>
              </a:lnSpc>
            </a:pPr>
            <a:r>
              <a:rPr lang="pt-PT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jas@di.uminho.pt</a:t>
            </a:r>
            <a:endParaRPr lang="pt-PT" sz="1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pt-PT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Universidade do Minho</a:t>
            </a:r>
            <a:endParaRPr lang="en-US" sz="1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8407400" y="5084311"/>
            <a:ext cx="3924299" cy="13345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20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PT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João Paulo Fernandes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jpf@di.ubi.pt</a:t>
            </a:r>
          </a:p>
          <a:p>
            <a:pPr>
              <a:lnSpc>
                <a:spcPct val="150000"/>
              </a:lnSpc>
            </a:pPr>
            <a:r>
              <a:rPr lang="pt-PT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Universidade da Beira Interior</a:t>
            </a:r>
            <a:endParaRPr lang="en-US" sz="1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7394472" y="4493238"/>
            <a:ext cx="1560564" cy="4343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20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PT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Supervisors</a:t>
            </a:r>
            <a:endParaRPr lang="en-US" sz="1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47068" y="6336658"/>
            <a:ext cx="2061132" cy="533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20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chemeClr val="bg1"/>
                </a:solidFill>
              </a:rPr>
              <a:t>Master Thesis</a:t>
            </a:r>
          </a:p>
        </p:txBody>
      </p:sp>
      <p:pic>
        <p:nvPicPr>
          <p:cNvPr id="1027" name="Picture 3" descr="C:\Users\states\Desktop\big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4037" y="1938920"/>
            <a:ext cx="1267605" cy="12392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Subtitle 2"/>
          <p:cNvSpPr txBox="1">
            <a:spLocks/>
          </p:cNvSpPr>
          <p:nvPr/>
        </p:nvSpPr>
        <p:spPr>
          <a:xfrm>
            <a:off x="8102600" y="6324936"/>
            <a:ext cx="3937000" cy="533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20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en-US" sz="1800" dirty="0" smtClean="0">
                <a:solidFill>
                  <a:schemeClr val="bg1"/>
                </a:solidFill>
              </a:rPr>
              <a:t>Integrated in the </a:t>
            </a:r>
            <a:r>
              <a:rPr lang="en-US" sz="1800" b="1" dirty="0" err="1" smtClean="0">
                <a:solidFill>
                  <a:schemeClr val="bg1"/>
                </a:solidFill>
              </a:rPr>
              <a:t>GreenSSCM</a:t>
            </a:r>
            <a:r>
              <a:rPr lang="en-US" sz="1800" dirty="0" smtClean="0">
                <a:solidFill>
                  <a:schemeClr val="bg1"/>
                </a:solidFill>
              </a:rPr>
              <a:t> project</a:t>
            </a:r>
          </a:p>
        </p:txBody>
      </p:sp>
      <p:pic>
        <p:nvPicPr>
          <p:cNvPr id="3" name="Picture 2" descr="C:\Users\User\Desktop\mei_logo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13125" y="12700"/>
            <a:ext cx="4691745" cy="1333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5492879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Going</a:t>
            </a:r>
            <a:r>
              <a:rPr lang="pt-PT" dirty="0" smtClean="0"/>
              <a:t> Green : </a:t>
            </a:r>
            <a:r>
              <a:rPr lang="pt-PT" dirty="0" err="1" smtClean="0"/>
              <a:t>Motivation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400" dirty="0" smtClean="0"/>
          </a:p>
          <a:p>
            <a:r>
              <a:rPr lang="en-US" sz="4400" dirty="0" smtClean="0"/>
              <a:t>“The global energy system is on an unsustainable path” </a:t>
            </a:r>
            <a:r>
              <a:rPr lang="en-US" sz="3200" dirty="0" smtClean="0"/>
              <a:t>[Forbes Magazine, 2012]</a:t>
            </a:r>
            <a:endParaRPr lang="pt-PT" sz="440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Going</a:t>
            </a:r>
            <a:r>
              <a:rPr lang="pt-PT" dirty="0" smtClean="0"/>
              <a:t> Green : </a:t>
            </a:r>
            <a:r>
              <a:rPr lang="pt-PT" dirty="0" err="1" smtClean="0"/>
              <a:t>Motivation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z="2800" dirty="0" err="1" smtClean="0"/>
              <a:t>Concern</a:t>
            </a:r>
            <a:r>
              <a:rPr lang="pt-PT" sz="2800" dirty="0" smtClean="0"/>
              <a:t> </a:t>
            </a:r>
            <a:r>
              <a:rPr lang="pt-PT" sz="2800" dirty="0" err="1" smtClean="0"/>
              <a:t>about</a:t>
            </a:r>
            <a:r>
              <a:rPr lang="pt-PT" sz="2800" dirty="0" smtClean="0"/>
              <a:t> </a:t>
            </a:r>
            <a:r>
              <a:rPr lang="pt-PT" sz="2800" dirty="0" err="1" smtClean="0"/>
              <a:t>energy</a:t>
            </a:r>
            <a:r>
              <a:rPr lang="pt-PT" sz="2800" dirty="0" smtClean="0"/>
              <a:t> </a:t>
            </a:r>
            <a:r>
              <a:rPr lang="pt-PT" sz="2800" dirty="0" err="1" smtClean="0"/>
              <a:t>consumption</a:t>
            </a:r>
            <a:r>
              <a:rPr lang="pt-PT" sz="2800" dirty="0" smtClean="0"/>
              <a:t> IT </a:t>
            </a:r>
            <a:r>
              <a:rPr lang="pt-PT" sz="2800" dirty="0" err="1" smtClean="0"/>
              <a:t>is</a:t>
            </a:r>
            <a:r>
              <a:rPr lang="pt-PT" sz="2800" dirty="0" smtClean="0"/>
              <a:t> </a:t>
            </a:r>
            <a:r>
              <a:rPr lang="pt-PT" sz="2800" dirty="0" err="1" smtClean="0"/>
              <a:t>growing</a:t>
            </a:r>
            <a:endParaRPr lang="pt-PT" sz="2800" dirty="0" smtClean="0"/>
          </a:p>
          <a:p>
            <a:pPr lvl="1"/>
            <a:r>
              <a:rPr lang="pt-PT" sz="2400" dirty="0" err="1" smtClean="0"/>
              <a:t>Mostly</a:t>
            </a:r>
            <a:r>
              <a:rPr lang="pt-PT" sz="2400" dirty="0" smtClean="0"/>
              <a:t> </a:t>
            </a:r>
            <a:r>
              <a:rPr lang="pt-PT" sz="2400" dirty="0" err="1" smtClean="0"/>
              <a:t>focused</a:t>
            </a:r>
            <a:r>
              <a:rPr lang="pt-PT" sz="2400" dirty="0" smtClean="0"/>
              <a:t> </a:t>
            </a:r>
            <a:r>
              <a:rPr lang="pt-PT" sz="2400" dirty="0" err="1" smtClean="0"/>
              <a:t>on</a:t>
            </a:r>
            <a:r>
              <a:rPr lang="pt-PT" sz="2400" dirty="0" smtClean="0"/>
              <a:t> hardware;</a:t>
            </a:r>
          </a:p>
          <a:p>
            <a:r>
              <a:rPr lang="pt-PT" sz="2800" dirty="0" err="1" smtClean="0"/>
              <a:t>Recently</a:t>
            </a:r>
            <a:r>
              <a:rPr lang="pt-PT" sz="2800" dirty="0" smtClean="0"/>
              <a:t>,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influence</a:t>
            </a:r>
            <a:r>
              <a:rPr lang="pt-PT" sz="2800" dirty="0" smtClean="0"/>
              <a:t> </a:t>
            </a:r>
            <a:r>
              <a:rPr lang="pt-PT" sz="2800" dirty="0" err="1" smtClean="0"/>
              <a:t>of</a:t>
            </a:r>
            <a:r>
              <a:rPr lang="pt-PT" sz="2800" dirty="0" smtClean="0"/>
              <a:t> software </a:t>
            </a:r>
            <a:r>
              <a:rPr lang="pt-PT" sz="2800" dirty="0" err="1" smtClean="0"/>
              <a:t>has</a:t>
            </a:r>
            <a:r>
              <a:rPr lang="pt-PT" sz="2800" dirty="0" smtClean="0"/>
              <a:t> </a:t>
            </a:r>
            <a:r>
              <a:rPr lang="pt-PT" sz="2800" dirty="0" err="1" smtClean="0"/>
              <a:t>been</a:t>
            </a:r>
            <a:r>
              <a:rPr lang="pt-PT" sz="2800" dirty="0" smtClean="0"/>
              <a:t> </a:t>
            </a:r>
            <a:r>
              <a:rPr lang="pt-PT" sz="2800" dirty="0" err="1" smtClean="0"/>
              <a:t>studied</a:t>
            </a:r>
            <a:r>
              <a:rPr lang="pt-PT" sz="2800" dirty="0" smtClean="0"/>
              <a:t> as </a:t>
            </a:r>
            <a:r>
              <a:rPr lang="pt-PT" sz="2800" dirty="0" err="1" smtClean="0"/>
              <a:t>well</a:t>
            </a:r>
            <a:endParaRPr lang="pt-PT" sz="2600" dirty="0" smtClean="0"/>
          </a:p>
          <a:p>
            <a:endParaRPr lang="pt-PT" sz="2800" dirty="0" smtClean="0"/>
          </a:p>
          <a:p>
            <a:r>
              <a:rPr lang="pt-PT" sz="2800" dirty="0" smtClean="0"/>
              <a:t>In mobile </a:t>
            </a:r>
            <a:r>
              <a:rPr lang="pt-PT" sz="2800" dirty="0" err="1" smtClean="0"/>
              <a:t>devices</a:t>
            </a:r>
            <a:r>
              <a:rPr lang="pt-PT" sz="2800" dirty="0" smtClean="0"/>
              <a:t> </a:t>
            </a:r>
            <a:r>
              <a:rPr lang="pt-PT" sz="2800" dirty="0" err="1" smtClean="0"/>
              <a:t>area</a:t>
            </a:r>
            <a:r>
              <a:rPr lang="pt-PT" sz="2800" dirty="0" smtClean="0"/>
              <a:t>,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interest</a:t>
            </a:r>
            <a:r>
              <a:rPr lang="pt-PT" sz="2800" dirty="0" smtClean="0"/>
              <a:t> </a:t>
            </a:r>
            <a:r>
              <a:rPr lang="pt-PT" sz="2800" dirty="0" err="1" smtClean="0"/>
              <a:t>is</a:t>
            </a:r>
            <a:r>
              <a:rPr lang="pt-PT" sz="2800" dirty="0" smtClean="0"/>
              <a:t> </a:t>
            </a:r>
            <a:r>
              <a:rPr lang="pt-PT" sz="2800" dirty="0" err="1" smtClean="0"/>
              <a:t>even</a:t>
            </a:r>
            <a:r>
              <a:rPr lang="pt-PT" sz="2800" dirty="0" smtClean="0"/>
              <a:t> </a:t>
            </a:r>
            <a:r>
              <a:rPr lang="pt-PT" sz="2800" dirty="0" err="1" smtClean="0"/>
              <a:t>bigger</a:t>
            </a:r>
            <a:endParaRPr lang="pt-PT" sz="2800" dirty="0" smtClean="0"/>
          </a:p>
          <a:p>
            <a:pPr lvl="1"/>
            <a:r>
              <a:rPr lang="pt-PT" sz="2400" dirty="0" err="1" smtClean="0"/>
              <a:t>Due</a:t>
            </a:r>
            <a:r>
              <a:rPr lang="pt-PT" sz="2400" dirty="0" smtClean="0"/>
              <a:t> to </a:t>
            </a:r>
            <a:r>
              <a:rPr lang="pt-PT" sz="2400" dirty="0" err="1" smtClean="0"/>
              <a:t>battery</a:t>
            </a:r>
            <a:r>
              <a:rPr lang="pt-PT" sz="2400" dirty="0" smtClean="0"/>
              <a:t> </a:t>
            </a:r>
            <a:r>
              <a:rPr lang="pt-PT" sz="2400" dirty="0" err="1" smtClean="0"/>
              <a:t>lifetime</a:t>
            </a:r>
            <a:r>
              <a:rPr lang="pt-PT" sz="2400" dirty="0" smtClean="0"/>
              <a:t> – </a:t>
            </a:r>
            <a:r>
              <a:rPr lang="pt-PT" sz="2400" dirty="0" err="1" smtClean="0"/>
              <a:t>critical</a:t>
            </a:r>
            <a:r>
              <a:rPr lang="pt-PT" sz="2400" dirty="0" smtClean="0"/>
              <a:t>!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364538" y="14514"/>
            <a:ext cx="2798434" cy="26579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 </a:t>
            </a:r>
            <a:r>
              <a:rPr lang="en-US" b="1" dirty="0" smtClean="0"/>
              <a:t>“close to 50% of the energy costs of an organization can be attributed to the IT departments”</a:t>
            </a:r>
          </a:p>
          <a:p>
            <a:pPr algn="r"/>
            <a:r>
              <a:rPr lang="en-US" dirty="0" smtClean="0"/>
              <a:t>- [Harmon and </a:t>
            </a:r>
            <a:r>
              <a:rPr lang="en-US" dirty="0" err="1" smtClean="0"/>
              <a:t>Auseklis</a:t>
            </a:r>
            <a:r>
              <a:rPr lang="en-US" dirty="0" smtClean="0"/>
              <a:t>, 2009]</a:t>
            </a:r>
          </a:p>
        </p:txBody>
      </p:sp>
      <p:sp>
        <p:nvSpPr>
          <p:cNvPr id="9" name="Oval 8"/>
          <p:cNvSpPr/>
          <p:nvPr/>
        </p:nvSpPr>
        <p:spPr>
          <a:xfrm>
            <a:off x="9364538" y="3630384"/>
            <a:ext cx="2798434" cy="26579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“</a:t>
            </a:r>
            <a:r>
              <a:rPr lang="pt-PT" b="1" dirty="0" smtClean="0"/>
              <a:t>8% </a:t>
            </a:r>
            <a:r>
              <a:rPr lang="pt-PT" b="1" dirty="0" err="1" smtClean="0"/>
              <a:t>of</a:t>
            </a:r>
            <a:r>
              <a:rPr lang="pt-PT" b="1" dirty="0" smtClean="0"/>
              <a:t> </a:t>
            </a:r>
            <a:r>
              <a:rPr lang="pt-PT" b="1" dirty="0" err="1" smtClean="0"/>
              <a:t>the</a:t>
            </a:r>
            <a:r>
              <a:rPr lang="pt-PT" b="1" dirty="0" smtClean="0"/>
              <a:t> global </a:t>
            </a:r>
            <a:r>
              <a:rPr lang="pt-PT" b="1" dirty="0" err="1" smtClean="0"/>
              <a:t>energy</a:t>
            </a:r>
            <a:r>
              <a:rPr lang="pt-PT" b="1" dirty="0" smtClean="0"/>
              <a:t> </a:t>
            </a:r>
            <a:r>
              <a:rPr lang="pt-PT" b="1" dirty="0" err="1" smtClean="0"/>
              <a:t>consumption</a:t>
            </a:r>
            <a:r>
              <a:rPr lang="pt-PT" b="1" dirty="0" smtClean="0"/>
              <a:t> comes </a:t>
            </a:r>
            <a:r>
              <a:rPr lang="pt-PT" b="1" dirty="0" err="1" smtClean="0"/>
              <a:t>from</a:t>
            </a:r>
            <a:r>
              <a:rPr lang="pt-PT" b="1" dirty="0" smtClean="0"/>
              <a:t> IT</a:t>
            </a:r>
            <a:r>
              <a:rPr lang="en-US" b="1" dirty="0" smtClean="0"/>
              <a:t>”</a:t>
            </a:r>
          </a:p>
          <a:p>
            <a:pPr algn="r"/>
            <a:r>
              <a:rPr lang="en-US" dirty="0" smtClean="0"/>
              <a:t>- [</a:t>
            </a:r>
            <a:r>
              <a:rPr lang="pt-PT" dirty="0" err="1" smtClean="0"/>
              <a:t>Mouftah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Kantarci</a:t>
            </a:r>
            <a:r>
              <a:rPr lang="pt-PT" dirty="0" smtClean="0"/>
              <a:t>, 2013</a:t>
            </a:r>
            <a:r>
              <a:rPr lang="en-US" dirty="0" smtClean="0"/>
              <a:t>]</a:t>
            </a:r>
          </a:p>
        </p:txBody>
      </p:sp>
      <p:sp>
        <p:nvSpPr>
          <p:cNvPr id="11" name="Seta para a direita 10"/>
          <p:cNvSpPr/>
          <p:nvPr/>
        </p:nvSpPr>
        <p:spPr>
          <a:xfrm rot="5400000">
            <a:off x="10378055" y="2964423"/>
            <a:ext cx="732802" cy="362977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Related</a:t>
            </a:r>
            <a:r>
              <a:rPr lang="pt-PT" dirty="0" smtClean="0"/>
              <a:t> </a:t>
            </a:r>
            <a:r>
              <a:rPr lang="pt-PT" dirty="0" err="1" smtClean="0"/>
              <a:t>Work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Power Tutor </a:t>
            </a:r>
            <a:r>
              <a:rPr lang="en-US" dirty="0" smtClean="0"/>
              <a:t>- [</a:t>
            </a:r>
            <a:r>
              <a:rPr lang="pt-PT" dirty="0" smtClean="0"/>
              <a:t>L </a:t>
            </a:r>
            <a:r>
              <a:rPr lang="pt-PT" dirty="0" err="1" smtClean="0"/>
              <a:t>Zhang</a:t>
            </a:r>
            <a:r>
              <a:rPr lang="pt-PT" dirty="0" smtClean="0"/>
              <a:t> </a:t>
            </a:r>
            <a:r>
              <a:rPr lang="pt-PT" dirty="0" err="1" smtClean="0"/>
              <a:t>et</a:t>
            </a:r>
            <a:r>
              <a:rPr lang="pt-PT" dirty="0" smtClean="0"/>
              <a:t> al.</a:t>
            </a:r>
            <a:r>
              <a:rPr lang="en-US" dirty="0" smtClean="0"/>
              <a:t>, 2010]</a:t>
            </a:r>
          </a:p>
          <a:p>
            <a:r>
              <a:rPr lang="pt-PT" b="1" i="1" dirty="0" err="1" smtClean="0"/>
              <a:t>DevScope</a:t>
            </a:r>
            <a:r>
              <a:rPr lang="pt-PT" b="1" i="1" dirty="0" smtClean="0"/>
              <a:t>, </a:t>
            </a:r>
            <a:r>
              <a:rPr lang="pt-PT" b="1" i="1" dirty="0" err="1" smtClean="0"/>
              <a:t>AppScope</a:t>
            </a:r>
            <a:r>
              <a:rPr lang="pt-PT" b="1" i="1" dirty="0" smtClean="0"/>
              <a:t> &amp; </a:t>
            </a:r>
            <a:r>
              <a:rPr lang="pt-PT" b="1" i="1" dirty="0" err="1" smtClean="0"/>
              <a:t>UserScope</a:t>
            </a:r>
            <a:r>
              <a:rPr lang="pt-PT" b="1" i="1" dirty="0" smtClean="0"/>
              <a:t> </a:t>
            </a:r>
            <a:r>
              <a:rPr lang="pt-PT" dirty="0" smtClean="0"/>
              <a:t>- [W </a:t>
            </a:r>
            <a:r>
              <a:rPr lang="pt-PT" dirty="0" err="1" smtClean="0"/>
              <a:t>Jung</a:t>
            </a:r>
            <a:r>
              <a:rPr lang="pt-PT" dirty="0" smtClean="0"/>
              <a:t> </a:t>
            </a:r>
            <a:r>
              <a:rPr lang="pt-PT" dirty="0" err="1" smtClean="0"/>
              <a:t>et</a:t>
            </a:r>
            <a:r>
              <a:rPr lang="pt-PT" dirty="0" smtClean="0"/>
              <a:t> al. ,‎ 2012]</a:t>
            </a:r>
            <a:endParaRPr lang="en-US" b="1" i="1" dirty="0" smtClean="0"/>
          </a:p>
          <a:p>
            <a:r>
              <a:rPr lang="en-US" b="1" i="1" dirty="0" smtClean="0"/>
              <a:t>Calculating source line level energy information for android applications </a:t>
            </a:r>
            <a:r>
              <a:rPr lang="en-US" dirty="0" smtClean="0"/>
              <a:t>- [Li et al., 2013]</a:t>
            </a:r>
            <a:endParaRPr lang="pt-PT" b="1" i="1" dirty="0" smtClean="0"/>
          </a:p>
          <a:p>
            <a:r>
              <a:rPr lang="pt-PT" b="1" i="1" dirty="0" err="1" smtClean="0"/>
              <a:t>Mining</a:t>
            </a:r>
            <a:r>
              <a:rPr lang="pt-PT" b="1" i="1" dirty="0" smtClean="0"/>
              <a:t> </a:t>
            </a:r>
            <a:r>
              <a:rPr lang="pt-PT" b="1" i="1" dirty="0" err="1" smtClean="0"/>
              <a:t>questions</a:t>
            </a:r>
            <a:r>
              <a:rPr lang="pt-PT" b="1" i="1" dirty="0" smtClean="0"/>
              <a:t> </a:t>
            </a:r>
            <a:r>
              <a:rPr lang="pt-PT" b="1" i="1" dirty="0" err="1" smtClean="0"/>
              <a:t>about</a:t>
            </a:r>
            <a:r>
              <a:rPr lang="pt-PT" b="1" i="1" dirty="0" smtClean="0"/>
              <a:t> software </a:t>
            </a:r>
            <a:r>
              <a:rPr lang="pt-PT" b="1" i="1" dirty="0" err="1" smtClean="0"/>
              <a:t>energy</a:t>
            </a:r>
            <a:r>
              <a:rPr lang="pt-PT" b="1" i="1" dirty="0" smtClean="0"/>
              <a:t> </a:t>
            </a:r>
            <a:r>
              <a:rPr lang="pt-PT" b="1" i="1" dirty="0" err="1" smtClean="0"/>
              <a:t>consumption</a:t>
            </a:r>
            <a:r>
              <a:rPr lang="pt-PT" b="1" i="1" dirty="0" smtClean="0"/>
              <a:t> </a:t>
            </a:r>
            <a:r>
              <a:rPr lang="pt-PT" dirty="0" smtClean="0"/>
              <a:t>- [Pinto </a:t>
            </a:r>
            <a:r>
              <a:rPr lang="pt-PT" dirty="0" err="1" smtClean="0"/>
              <a:t>et</a:t>
            </a:r>
            <a:r>
              <a:rPr lang="pt-PT" dirty="0" smtClean="0"/>
              <a:t> al., 2014]</a:t>
            </a:r>
          </a:p>
          <a:p>
            <a:r>
              <a:rPr lang="en-US" b="1" i="1" dirty="0" smtClean="0"/>
              <a:t>How does code obfuscation impact energy usage? </a:t>
            </a:r>
            <a:r>
              <a:rPr lang="en-US" dirty="0" smtClean="0"/>
              <a:t>- [</a:t>
            </a:r>
            <a:r>
              <a:rPr lang="en-US" dirty="0" err="1" smtClean="0"/>
              <a:t>Sahin</a:t>
            </a:r>
            <a:r>
              <a:rPr lang="en-US" dirty="0" smtClean="0"/>
              <a:t> et al., 2014]</a:t>
            </a:r>
          </a:p>
          <a:p>
            <a:r>
              <a:rPr lang="en-US" b="1" i="1" dirty="0" smtClean="0"/>
              <a:t>Mining energy-greedy API usage patterns in android apps: An empirical study </a:t>
            </a:r>
            <a:r>
              <a:rPr lang="en-US" dirty="0" smtClean="0"/>
              <a:t>- [Linares-Vasquez et al., 2014]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7" name="Picture 3" descr="C:\Users\User\Desktop\applicationview.png"/>
          <p:cNvPicPr>
            <a:picLocks noChangeAspect="1" noChangeArrowheads="1"/>
          </p:cNvPicPr>
          <p:nvPr/>
        </p:nvPicPr>
        <p:blipFill>
          <a:blip r:embed="rId3"/>
          <a:srcRect t="4734" b="3846"/>
          <a:stretch>
            <a:fillRect/>
          </a:stretch>
        </p:blipFill>
        <p:spPr bwMode="auto">
          <a:xfrm>
            <a:off x="217006" y="367421"/>
            <a:ext cx="3657600" cy="5572970"/>
          </a:xfrm>
          <a:prstGeom prst="rect">
            <a:avLst/>
          </a:prstGeom>
          <a:noFill/>
        </p:spPr>
      </p:pic>
      <p:pic>
        <p:nvPicPr>
          <p:cNvPr id="1028" name="Picture 4" descr="C:\Users\User\Desktop\power-tutor-2-aa40de-h900.jpg"/>
          <p:cNvPicPr>
            <a:picLocks noChangeAspect="1" noChangeArrowheads="1"/>
          </p:cNvPicPr>
          <p:nvPr/>
        </p:nvPicPr>
        <p:blipFill>
          <a:blip r:embed="rId4"/>
          <a:srcRect t="4992" b="6132"/>
          <a:stretch>
            <a:fillRect/>
          </a:stretch>
        </p:blipFill>
        <p:spPr bwMode="auto">
          <a:xfrm>
            <a:off x="8374978" y="344806"/>
            <a:ext cx="3555766" cy="5620984"/>
          </a:xfrm>
          <a:prstGeom prst="rect">
            <a:avLst/>
          </a:prstGeom>
          <a:noFill/>
        </p:spPr>
      </p:pic>
      <p:pic>
        <p:nvPicPr>
          <p:cNvPr id="1029" name="Picture 5" descr="C:\Users\User\Desktop\chartview.png"/>
          <p:cNvPicPr>
            <a:picLocks noChangeAspect="1" noChangeArrowheads="1"/>
          </p:cNvPicPr>
          <p:nvPr/>
        </p:nvPicPr>
        <p:blipFill>
          <a:blip r:embed="rId5"/>
          <a:srcRect t="4972" b="6354"/>
          <a:stretch>
            <a:fillRect/>
          </a:stretch>
        </p:blipFill>
        <p:spPr bwMode="auto">
          <a:xfrm>
            <a:off x="4196590" y="362857"/>
            <a:ext cx="3786277" cy="5595742"/>
          </a:xfrm>
          <a:prstGeom prst="rect">
            <a:avLst/>
          </a:prstGeom>
          <a:noFill/>
        </p:spPr>
      </p:pic>
      <p:sp>
        <p:nvSpPr>
          <p:cNvPr id="8" name="Chamada rectangular arredondada 7"/>
          <p:cNvSpPr/>
          <p:nvPr/>
        </p:nvSpPr>
        <p:spPr>
          <a:xfrm>
            <a:off x="12192000" y="4664914"/>
            <a:ext cx="2285999" cy="1080566"/>
          </a:xfrm>
          <a:prstGeom prst="wedgeRoundRectCallout">
            <a:avLst>
              <a:gd name="adj1" fmla="val -21500"/>
              <a:gd name="adj2" fmla="val -66589"/>
              <a:gd name="adj3" fmla="val 16667"/>
            </a:avLst>
          </a:prstGeom>
          <a:solidFill>
            <a:srgbClr val="C00000"/>
          </a:solidFill>
          <a:ln>
            <a:solidFill>
              <a:srgbClr val="6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err="1" smtClean="0">
                <a:solidFill>
                  <a:schemeClr val="bg1"/>
                </a:solidFill>
              </a:rPr>
              <a:t>Using</a:t>
            </a:r>
            <a:r>
              <a:rPr lang="pt-PT" dirty="0" smtClean="0">
                <a:solidFill>
                  <a:schemeClr val="bg1"/>
                </a:solidFill>
              </a:rPr>
              <a:t> </a:t>
            </a:r>
            <a:r>
              <a:rPr lang="pt-PT" dirty="0" err="1" smtClean="0">
                <a:solidFill>
                  <a:schemeClr val="bg1"/>
                </a:solidFill>
              </a:rPr>
              <a:t>external</a:t>
            </a:r>
            <a:r>
              <a:rPr lang="pt-PT" dirty="0" smtClean="0">
                <a:solidFill>
                  <a:schemeClr val="bg1"/>
                </a:solidFill>
              </a:rPr>
              <a:t> </a:t>
            </a:r>
            <a:r>
              <a:rPr lang="pt-PT" dirty="0" err="1" smtClean="0">
                <a:solidFill>
                  <a:schemeClr val="bg1"/>
                </a:solidFill>
              </a:rPr>
              <a:t>measurement</a:t>
            </a:r>
            <a:r>
              <a:rPr lang="pt-PT" dirty="0" smtClean="0">
                <a:solidFill>
                  <a:schemeClr val="bg1"/>
                </a:solidFill>
              </a:rPr>
              <a:t> </a:t>
            </a:r>
            <a:r>
              <a:rPr lang="pt-PT" dirty="0" err="1" smtClean="0">
                <a:solidFill>
                  <a:schemeClr val="bg1"/>
                </a:solidFill>
              </a:rPr>
              <a:t>device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9" name="Chamada rectangular arredondada 8"/>
          <p:cNvSpPr/>
          <p:nvPr/>
        </p:nvSpPr>
        <p:spPr>
          <a:xfrm>
            <a:off x="12342948" y="1647394"/>
            <a:ext cx="2301239" cy="1034846"/>
          </a:xfrm>
          <a:prstGeom prst="wedgeRoundRectCallout">
            <a:avLst>
              <a:gd name="adj1" fmla="val -55932"/>
              <a:gd name="adj2" fmla="val 19444"/>
              <a:gd name="adj3" fmla="val 16667"/>
            </a:avLst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err="1" smtClean="0">
                <a:solidFill>
                  <a:schemeClr val="bg1"/>
                </a:solidFill>
              </a:rPr>
              <a:t>Using</a:t>
            </a:r>
            <a:r>
              <a:rPr lang="pt-PT" dirty="0" smtClean="0">
                <a:solidFill>
                  <a:schemeClr val="bg1"/>
                </a:solidFill>
              </a:rPr>
              <a:t> </a:t>
            </a:r>
            <a:r>
              <a:rPr lang="pt-PT" dirty="0" err="1" smtClean="0">
                <a:solidFill>
                  <a:schemeClr val="bg1"/>
                </a:solidFill>
              </a:rPr>
              <a:t>power</a:t>
            </a:r>
            <a:r>
              <a:rPr lang="pt-PT" dirty="0" smtClean="0">
                <a:solidFill>
                  <a:schemeClr val="bg1"/>
                </a:solidFill>
              </a:rPr>
              <a:t> </a:t>
            </a:r>
            <a:r>
              <a:rPr lang="pt-PT" dirty="0" err="1" smtClean="0">
                <a:solidFill>
                  <a:schemeClr val="bg1"/>
                </a:solidFill>
              </a:rPr>
              <a:t>models</a:t>
            </a:r>
            <a:r>
              <a:rPr lang="pt-PT" dirty="0" smtClean="0">
                <a:solidFill>
                  <a:schemeClr val="bg1"/>
                </a:solidFill>
              </a:rPr>
              <a:t>  </a:t>
            </a:r>
          </a:p>
          <a:p>
            <a:pPr algn="ctr"/>
            <a:r>
              <a:rPr lang="pt-PT" dirty="0" smtClean="0">
                <a:solidFill>
                  <a:schemeClr val="bg1"/>
                </a:solidFill>
              </a:rPr>
              <a:t>(</a:t>
            </a:r>
            <a:r>
              <a:rPr lang="pt-PT" dirty="0" err="1" smtClean="0">
                <a:solidFill>
                  <a:schemeClr val="bg1"/>
                </a:solidFill>
              </a:rPr>
              <a:t>statistical</a:t>
            </a:r>
            <a:r>
              <a:rPr lang="pt-PT" dirty="0" smtClean="0">
                <a:solidFill>
                  <a:schemeClr val="bg1"/>
                </a:solidFill>
              </a:rPr>
              <a:t> </a:t>
            </a:r>
            <a:r>
              <a:rPr lang="pt-PT" dirty="0" err="1" smtClean="0">
                <a:solidFill>
                  <a:schemeClr val="bg1"/>
                </a:solidFill>
              </a:rPr>
              <a:t>approach</a:t>
            </a:r>
            <a:r>
              <a:rPr lang="pt-PT" dirty="0" smtClean="0">
                <a:solidFill>
                  <a:schemeClr val="bg1"/>
                </a:solidFill>
              </a:rPr>
              <a:t>)</a:t>
            </a:r>
            <a:endParaRPr lang="pt-P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-0.28503 2.22222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4.27746E-6 L -0.40625 4.27746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 animBg="1"/>
      <p:bldP spid="8" grpId="1" animBg="1"/>
      <p:bldP spid="9" grpId="0" animBg="1"/>
      <p:bldP spid="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D:\Dropbox\PhD Pre-Thesis\presentation\images\researchquestion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100" y="1756294"/>
            <a:ext cx="2374900" cy="22680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Green Software : Research </a:t>
            </a:r>
            <a:r>
              <a:rPr lang="pt-PT" dirty="0" err="1" smtClean="0"/>
              <a:t>Questions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97280" y="2112434"/>
            <a:ext cx="10058400" cy="4466166"/>
          </a:xfrm>
        </p:spPr>
        <p:txBody>
          <a:bodyPr>
            <a:normAutofit/>
          </a:bodyPr>
          <a:lstStyle/>
          <a:p>
            <a:endParaRPr lang="en-US" sz="2800" dirty="0" smtClean="0">
              <a:solidFill>
                <a:schemeClr val="accent2"/>
              </a:solidFill>
            </a:endParaRPr>
          </a:p>
          <a:p>
            <a:endParaRPr lang="en-US" sz="2800" dirty="0" smtClean="0">
              <a:solidFill>
                <a:schemeClr val="accent2"/>
              </a:solidFill>
            </a:endParaRPr>
          </a:p>
          <a:p>
            <a:endParaRPr lang="en-US" sz="2800" dirty="0" smtClean="0">
              <a:solidFill>
                <a:schemeClr val="accent2"/>
              </a:solidFill>
            </a:endParaRPr>
          </a:p>
          <a:p>
            <a:r>
              <a:rPr lang="en-US" sz="2600" dirty="0" smtClean="0">
                <a:solidFill>
                  <a:schemeClr val="accent2"/>
                </a:solidFill>
              </a:rPr>
              <a:t>1. </a:t>
            </a:r>
            <a:r>
              <a:rPr lang="en-US" sz="2600" dirty="0" smtClean="0"/>
              <a:t>Is it possible to associate energy consumption </a:t>
            </a:r>
            <a:r>
              <a:rPr lang="pt-PT" sz="2600" dirty="0" smtClean="0"/>
              <a:t>to </a:t>
            </a:r>
            <a:r>
              <a:rPr lang="pt-PT" sz="2600" dirty="0" err="1" smtClean="0"/>
              <a:t>different</a:t>
            </a:r>
            <a:r>
              <a:rPr lang="pt-PT" sz="2600" dirty="0" smtClean="0"/>
              <a:t> </a:t>
            </a:r>
            <a:r>
              <a:rPr lang="pt-PT" sz="2600" dirty="0" err="1" smtClean="0"/>
              <a:t>code</a:t>
            </a:r>
            <a:r>
              <a:rPr lang="pt-PT" sz="2600" dirty="0" smtClean="0"/>
              <a:t> </a:t>
            </a:r>
            <a:r>
              <a:rPr lang="pt-PT" sz="2600" dirty="0" err="1" smtClean="0"/>
              <a:t>sections</a:t>
            </a:r>
            <a:r>
              <a:rPr lang="pt-PT" sz="2600" dirty="0" smtClean="0"/>
              <a:t>?</a:t>
            </a:r>
          </a:p>
          <a:p>
            <a:r>
              <a:rPr lang="en-US" sz="2600" dirty="0" smtClean="0">
                <a:solidFill>
                  <a:schemeClr val="accent2"/>
                </a:solidFill>
              </a:rPr>
              <a:t>2. </a:t>
            </a:r>
            <a:r>
              <a:rPr lang="en-US" sz="2600" dirty="0" smtClean="0"/>
              <a:t>Is the execution time of a code fragment directly proportional to its energy consumption?</a:t>
            </a:r>
          </a:p>
          <a:p>
            <a:r>
              <a:rPr lang="en-US" sz="2600" dirty="0" smtClean="0">
                <a:solidFill>
                  <a:schemeClr val="accent2"/>
                </a:solidFill>
              </a:rPr>
              <a:t>3. </a:t>
            </a:r>
            <a:r>
              <a:rPr lang="en-US" sz="2600" dirty="0" smtClean="0"/>
              <a:t>Is it possible to develop a tool that can automatically identify potential energy-inefficient code fragments?</a:t>
            </a:r>
            <a:endParaRPr lang="pt-PT" sz="2600" dirty="0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Our</a:t>
            </a:r>
            <a:r>
              <a:rPr lang="pt-PT" dirty="0" smtClean="0"/>
              <a:t> </a:t>
            </a:r>
            <a:r>
              <a:rPr lang="pt-PT" dirty="0" err="1" smtClean="0"/>
              <a:t>Idea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2800" dirty="0" err="1" smtClean="0"/>
              <a:t>Associate</a:t>
            </a:r>
            <a:r>
              <a:rPr lang="pt-PT" sz="2800" dirty="0" smtClean="0"/>
              <a:t> </a:t>
            </a:r>
            <a:r>
              <a:rPr lang="pt-PT" sz="2800" dirty="0" err="1" smtClean="0"/>
              <a:t>energy</a:t>
            </a:r>
            <a:r>
              <a:rPr lang="pt-PT" sz="2800" dirty="0" smtClean="0"/>
              <a:t> </a:t>
            </a:r>
            <a:r>
              <a:rPr lang="pt-PT" sz="2800" dirty="0" err="1" smtClean="0"/>
              <a:t>consumption</a:t>
            </a:r>
            <a:r>
              <a:rPr lang="pt-PT" sz="2800" dirty="0" smtClean="0"/>
              <a:t> to </a:t>
            </a:r>
            <a:r>
              <a:rPr lang="pt-PT" sz="2800" dirty="0" err="1" smtClean="0"/>
              <a:t>different</a:t>
            </a:r>
            <a:r>
              <a:rPr lang="pt-PT" sz="2800" dirty="0" smtClean="0"/>
              <a:t> </a:t>
            </a:r>
            <a:r>
              <a:rPr lang="pt-PT" sz="2800" dirty="0" err="1" smtClean="0"/>
              <a:t>execution</a:t>
            </a:r>
            <a:r>
              <a:rPr lang="pt-PT" sz="2800" dirty="0" smtClean="0"/>
              <a:t> scopes</a:t>
            </a:r>
          </a:p>
          <a:p>
            <a:endParaRPr lang="pt-PT" sz="2800" dirty="0" smtClean="0"/>
          </a:p>
          <a:p>
            <a:r>
              <a:rPr lang="pt-PT" sz="2800" dirty="0" err="1" smtClean="0"/>
              <a:t>Check</a:t>
            </a:r>
            <a:r>
              <a:rPr lang="pt-PT" sz="2800" dirty="0" smtClean="0"/>
              <a:t> </a:t>
            </a:r>
            <a:r>
              <a:rPr lang="pt-PT" sz="2800" dirty="0" err="1" smtClean="0"/>
              <a:t>if</a:t>
            </a:r>
            <a:r>
              <a:rPr lang="pt-PT" sz="2800" dirty="0" smtClean="0"/>
              <a:t>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energy</a:t>
            </a:r>
            <a:r>
              <a:rPr lang="pt-PT" sz="2800" dirty="0" smtClean="0"/>
              <a:t> </a:t>
            </a:r>
            <a:r>
              <a:rPr lang="pt-PT" sz="2800" dirty="0" err="1" smtClean="0"/>
              <a:t>consumption</a:t>
            </a:r>
            <a:r>
              <a:rPr lang="pt-PT" sz="2800" dirty="0" smtClean="0"/>
              <a:t> </a:t>
            </a:r>
            <a:r>
              <a:rPr lang="pt-PT" sz="2800" dirty="0" err="1" smtClean="0"/>
              <a:t>was</a:t>
            </a:r>
            <a:r>
              <a:rPr lang="pt-PT" sz="2800" dirty="0" smtClean="0"/>
              <a:t> </a:t>
            </a:r>
            <a:r>
              <a:rPr lang="pt-PT" sz="2800" dirty="0" err="1" smtClean="0"/>
              <a:t>excessive</a:t>
            </a:r>
            <a:endParaRPr lang="pt-PT" sz="2800" dirty="0" smtClean="0"/>
          </a:p>
          <a:p>
            <a:endParaRPr lang="pt-PT" sz="2800" dirty="0" smtClean="0"/>
          </a:p>
          <a:p>
            <a:r>
              <a:rPr lang="pt-PT" sz="2800" dirty="0" err="1" smtClean="0"/>
              <a:t>Classify</a:t>
            </a:r>
            <a:r>
              <a:rPr lang="pt-PT" sz="2800" dirty="0" smtClean="0"/>
              <a:t> software </a:t>
            </a:r>
            <a:r>
              <a:rPr lang="pt-PT" sz="2800" dirty="0" err="1" smtClean="0"/>
              <a:t>code</a:t>
            </a:r>
            <a:r>
              <a:rPr lang="pt-PT" sz="2800" dirty="0" smtClean="0"/>
              <a:t> </a:t>
            </a:r>
            <a:r>
              <a:rPr lang="pt-PT" sz="2800" dirty="0" err="1" smtClean="0"/>
              <a:t>fragments</a:t>
            </a:r>
            <a:r>
              <a:rPr lang="pt-PT" sz="2800" dirty="0" smtClean="0"/>
              <a:t> (</a:t>
            </a:r>
            <a:r>
              <a:rPr lang="pt-PT" sz="2800" b="1" dirty="0" err="1" smtClean="0"/>
              <a:t>methods</a:t>
            </a:r>
            <a:r>
              <a:rPr lang="pt-PT" sz="2800" dirty="0" smtClean="0"/>
              <a:t>)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Tool</a:t>
            </a:r>
            <a:r>
              <a:rPr lang="pt-PT" dirty="0" smtClean="0"/>
              <a:t> : Green </a:t>
            </a:r>
            <a:r>
              <a:rPr lang="pt-PT" dirty="0" err="1" smtClean="0"/>
              <a:t>Droid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anto dobrado 4"/>
          <p:cNvSpPr/>
          <p:nvPr/>
        </p:nvSpPr>
        <p:spPr>
          <a:xfrm>
            <a:off x="1191986" y="1828800"/>
            <a:ext cx="1130300" cy="11303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err="1" smtClean="0"/>
              <a:t>App’s</a:t>
            </a:r>
            <a:endParaRPr lang="pt-PT" dirty="0" smtClean="0"/>
          </a:p>
          <a:p>
            <a:pPr algn="ctr"/>
            <a:r>
              <a:rPr lang="pt-PT" dirty="0" err="1" smtClean="0"/>
              <a:t>Source</a:t>
            </a:r>
            <a:r>
              <a:rPr lang="pt-PT" dirty="0" smtClean="0"/>
              <a:t> </a:t>
            </a:r>
            <a:r>
              <a:rPr lang="pt-PT" dirty="0" err="1" smtClean="0"/>
              <a:t>Code</a:t>
            </a:r>
            <a:endParaRPr lang="pt-PT" dirty="0"/>
          </a:p>
        </p:txBody>
      </p:sp>
      <p:sp>
        <p:nvSpPr>
          <p:cNvPr id="6" name="Canto dobrado 5"/>
          <p:cNvSpPr/>
          <p:nvPr/>
        </p:nvSpPr>
        <p:spPr>
          <a:xfrm>
            <a:off x="1179286" y="3098800"/>
            <a:ext cx="1130300" cy="11303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err="1" smtClean="0"/>
              <a:t>App’s</a:t>
            </a:r>
            <a:endParaRPr lang="pt-PT" dirty="0" smtClean="0"/>
          </a:p>
          <a:p>
            <a:pPr algn="ctr"/>
            <a:r>
              <a:rPr lang="pt-PT" dirty="0" err="1" smtClean="0"/>
              <a:t>Tests</a:t>
            </a:r>
            <a:endParaRPr lang="pt-PT" dirty="0"/>
          </a:p>
        </p:txBody>
      </p:sp>
      <p:sp>
        <p:nvSpPr>
          <p:cNvPr id="7" name="Seta para a direita 6"/>
          <p:cNvSpPr/>
          <p:nvPr/>
        </p:nvSpPr>
        <p:spPr>
          <a:xfrm>
            <a:off x="2378530" y="2705101"/>
            <a:ext cx="1244600" cy="533399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dirty="0" err="1" smtClean="0">
                <a:solidFill>
                  <a:schemeClr val="accent2"/>
                </a:solidFill>
              </a:rPr>
              <a:t>Instrument</a:t>
            </a:r>
            <a:endParaRPr lang="pt-PT" sz="1600" dirty="0">
              <a:solidFill>
                <a:schemeClr val="accent2"/>
              </a:solidFill>
            </a:endParaRPr>
          </a:p>
        </p:txBody>
      </p:sp>
      <p:pic>
        <p:nvPicPr>
          <p:cNvPr id="10" name="Picture 7" descr="C:\Users\User\Desktop\ico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32649" y="4737099"/>
            <a:ext cx="740008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eta para a direita 10"/>
          <p:cNvSpPr/>
          <p:nvPr/>
        </p:nvSpPr>
        <p:spPr>
          <a:xfrm rot="5400000">
            <a:off x="3776933" y="4368994"/>
            <a:ext cx="322264" cy="159956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PT" dirty="0"/>
              <a:t>   </a:t>
            </a:r>
          </a:p>
        </p:txBody>
      </p:sp>
      <p:grpSp>
        <p:nvGrpSpPr>
          <p:cNvPr id="15" name="Grupo 14"/>
          <p:cNvGrpSpPr/>
          <p:nvPr/>
        </p:nvGrpSpPr>
        <p:grpSpPr>
          <a:xfrm>
            <a:off x="3652160" y="1828800"/>
            <a:ext cx="1130300" cy="1130300"/>
            <a:chOff x="3962400" y="1828800"/>
            <a:chExt cx="1130300" cy="1130300"/>
          </a:xfrm>
        </p:grpSpPr>
        <p:sp>
          <p:nvSpPr>
            <p:cNvPr id="8" name="Canto dobrado 7"/>
            <p:cNvSpPr/>
            <p:nvPr/>
          </p:nvSpPr>
          <p:spPr>
            <a:xfrm>
              <a:off x="3962400" y="1828800"/>
              <a:ext cx="1130300" cy="1130300"/>
            </a:xfrm>
            <a:prstGeom prst="foldedCorner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err="1" smtClean="0"/>
                <a:t>App’s</a:t>
              </a:r>
              <a:endParaRPr lang="pt-PT" dirty="0" smtClean="0"/>
            </a:p>
            <a:p>
              <a:pPr algn="ctr"/>
              <a:r>
                <a:rPr lang="pt-PT" dirty="0" err="1" smtClean="0"/>
                <a:t>Source</a:t>
              </a:r>
              <a:r>
                <a:rPr lang="pt-PT" dirty="0" smtClean="0"/>
                <a:t> </a:t>
              </a:r>
              <a:r>
                <a:rPr lang="pt-PT" dirty="0" err="1" smtClean="0"/>
                <a:t>Code</a:t>
              </a:r>
              <a:endParaRPr lang="pt-PT" dirty="0"/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3975100" y="1828800"/>
              <a:ext cx="25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pt-PT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3639460" y="3086100"/>
            <a:ext cx="1130300" cy="1143000"/>
            <a:chOff x="3949700" y="3086100"/>
            <a:chExt cx="1130300" cy="1143000"/>
          </a:xfrm>
        </p:grpSpPr>
        <p:sp>
          <p:nvSpPr>
            <p:cNvPr id="9" name="Canto dobrado 8"/>
            <p:cNvSpPr/>
            <p:nvPr/>
          </p:nvSpPr>
          <p:spPr>
            <a:xfrm>
              <a:off x="3949700" y="3098800"/>
              <a:ext cx="1130300" cy="1130300"/>
            </a:xfrm>
            <a:prstGeom prst="foldedCorner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err="1" smtClean="0"/>
                <a:t>App’s</a:t>
              </a:r>
              <a:endParaRPr lang="pt-PT" dirty="0" smtClean="0"/>
            </a:p>
            <a:p>
              <a:pPr algn="ctr"/>
              <a:r>
                <a:rPr lang="pt-PT" dirty="0" err="1" smtClean="0"/>
                <a:t>Tests</a:t>
              </a:r>
              <a:endParaRPr lang="pt-PT" dirty="0"/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3949700" y="3086100"/>
              <a:ext cx="25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pt-PT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9" name="Seta para a direita 18"/>
          <p:cNvSpPr/>
          <p:nvPr/>
        </p:nvSpPr>
        <p:spPr>
          <a:xfrm>
            <a:off x="4971144" y="2705101"/>
            <a:ext cx="1531246" cy="533399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dirty="0" err="1" smtClean="0">
                <a:solidFill>
                  <a:schemeClr val="accent2"/>
                </a:solidFill>
              </a:rPr>
              <a:t>Build</a:t>
            </a:r>
            <a:endParaRPr lang="pt-PT" sz="1600" dirty="0">
              <a:solidFill>
                <a:schemeClr val="accent2"/>
              </a:solidFill>
            </a:endParaRPr>
          </a:p>
        </p:txBody>
      </p:sp>
      <p:grpSp>
        <p:nvGrpSpPr>
          <p:cNvPr id="25" name="Grupo 24"/>
          <p:cNvGrpSpPr/>
          <p:nvPr/>
        </p:nvGrpSpPr>
        <p:grpSpPr>
          <a:xfrm>
            <a:off x="6370410" y="1877785"/>
            <a:ext cx="809626" cy="1151355"/>
            <a:chOff x="6283326" y="1892299"/>
            <a:chExt cx="809626" cy="1151355"/>
          </a:xfrm>
        </p:grpSpPr>
        <p:pic>
          <p:nvPicPr>
            <p:cNvPr id="20" name="Picture 7" descr="C:\Users\User\Desktop\250px-APK_Logo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283326" y="1892299"/>
              <a:ext cx="809626" cy="809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CaixaDeTexto 21"/>
            <p:cNvSpPr txBox="1"/>
            <p:nvPr/>
          </p:nvSpPr>
          <p:spPr>
            <a:xfrm>
              <a:off x="6438900" y="2705100"/>
              <a:ext cx="6223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600" dirty="0" smtClean="0">
                  <a:solidFill>
                    <a:schemeClr val="accent2"/>
                  </a:solidFill>
                </a:rPr>
                <a:t>APP</a:t>
              </a:r>
              <a:endParaRPr lang="pt-PT" sz="160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24" name="Grupo 23"/>
          <p:cNvGrpSpPr/>
          <p:nvPr/>
        </p:nvGrpSpPr>
        <p:grpSpPr>
          <a:xfrm>
            <a:off x="6357710" y="3198585"/>
            <a:ext cx="841374" cy="1113255"/>
            <a:chOff x="6270626" y="3213099"/>
            <a:chExt cx="841374" cy="1113255"/>
          </a:xfrm>
        </p:grpSpPr>
        <p:pic>
          <p:nvPicPr>
            <p:cNvPr id="21" name="Picture 7" descr="C:\Users\User\Desktop\250px-APK_Logo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270626" y="3213099"/>
              <a:ext cx="809626" cy="809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CaixaDeTexto 22"/>
            <p:cNvSpPr txBox="1"/>
            <p:nvPr/>
          </p:nvSpPr>
          <p:spPr>
            <a:xfrm>
              <a:off x="6400800" y="3987800"/>
              <a:ext cx="711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600" dirty="0" err="1" smtClean="0">
                  <a:solidFill>
                    <a:schemeClr val="accent2"/>
                  </a:solidFill>
                </a:rPr>
                <a:t>Tests</a:t>
              </a:r>
              <a:endParaRPr lang="pt-PT" sz="1600" dirty="0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26" name="Seta circular 25"/>
          <p:cNvSpPr/>
          <p:nvPr/>
        </p:nvSpPr>
        <p:spPr>
          <a:xfrm rot="8266419" flipV="1">
            <a:off x="5594552" y="3669282"/>
            <a:ext cx="1688190" cy="1578438"/>
          </a:xfrm>
          <a:prstGeom prst="circularArrow">
            <a:avLst>
              <a:gd name="adj1" fmla="val 12500"/>
              <a:gd name="adj2" fmla="val 1448511"/>
              <a:gd name="adj3" fmla="val 20457681"/>
              <a:gd name="adj4" fmla="val 13607396"/>
              <a:gd name="adj5" fmla="val 125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5958107" y="4541149"/>
            <a:ext cx="195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accent2"/>
                </a:solidFill>
              </a:rPr>
              <a:t>. </a:t>
            </a:r>
            <a:r>
              <a:rPr lang="pt-PT" b="1" dirty="0" err="1" smtClean="0">
                <a:solidFill>
                  <a:schemeClr val="accent2"/>
                </a:solidFill>
              </a:rPr>
              <a:t>Execution</a:t>
            </a:r>
            <a:r>
              <a:rPr lang="pt-PT" b="1" dirty="0" smtClean="0">
                <a:solidFill>
                  <a:schemeClr val="accent2"/>
                </a:solidFill>
              </a:rPr>
              <a:t> Trace</a:t>
            </a:r>
          </a:p>
          <a:p>
            <a:r>
              <a:rPr lang="pt-PT" b="1" dirty="0" smtClean="0">
                <a:solidFill>
                  <a:schemeClr val="accent2"/>
                </a:solidFill>
              </a:rPr>
              <a:t>. </a:t>
            </a:r>
            <a:r>
              <a:rPr lang="pt-PT" b="1" dirty="0" err="1" smtClean="0">
                <a:solidFill>
                  <a:schemeClr val="accent2"/>
                </a:solidFill>
              </a:rPr>
              <a:t>Consumption</a:t>
            </a:r>
            <a:endParaRPr lang="pt-PT" b="1" dirty="0" smtClean="0">
              <a:solidFill>
                <a:schemeClr val="accent2"/>
              </a:solidFill>
            </a:endParaRPr>
          </a:p>
          <a:p>
            <a:r>
              <a:rPr lang="pt-PT" b="1" dirty="0" smtClean="0">
                <a:solidFill>
                  <a:schemeClr val="accent2"/>
                </a:solidFill>
              </a:rPr>
              <a:t>. </a:t>
            </a:r>
            <a:r>
              <a:rPr lang="pt-PT" b="1" dirty="0" err="1" smtClean="0">
                <a:solidFill>
                  <a:schemeClr val="accent2"/>
                </a:solidFill>
              </a:rPr>
              <a:t>Execution</a:t>
            </a:r>
            <a:r>
              <a:rPr lang="pt-PT" b="1" dirty="0" smtClean="0">
                <a:solidFill>
                  <a:schemeClr val="accent2"/>
                </a:solidFill>
              </a:rPr>
              <a:t> Time</a:t>
            </a:r>
            <a:endParaRPr lang="pt-PT" b="1" dirty="0">
              <a:solidFill>
                <a:schemeClr val="accent2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4816924" y="3624945"/>
            <a:ext cx="1333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>
                <a:solidFill>
                  <a:schemeClr val="accent2"/>
                </a:solidFill>
              </a:rPr>
              <a:t>For </a:t>
            </a:r>
            <a:r>
              <a:rPr lang="pt-PT" sz="1600" dirty="0" err="1" smtClean="0">
                <a:solidFill>
                  <a:schemeClr val="accent2"/>
                </a:solidFill>
              </a:rPr>
              <a:t>each</a:t>
            </a:r>
            <a:r>
              <a:rPr lang="pt-PT" sz="1600" dirty="0" smtClean="0">
                <a:solidFill>
                  <a:schemeClr val="accent2"/>
                </a:solidFill>
              </a:rPr>
              <a:t> </a:t>
            </a:r>
            <a:r>
              <a:rPr lang="pt-PT" sz="1600" dirty="0" err="1" smtClean="0">
                <a:solidFill>
                  <a:schemeClr val="accent2"/>
                </a:solidFill>
              </a:rPr>
              <a:t>test</a:t>
            </a:r>
            <a:r>
              <a:rPr lang="pt-PT" sz="1600" dirty="0" smtClean="0">
                <a:solidFill>
                  <a:schemeClr val="accent2"/>
                </a:solidFill>
              </a:rPr>
              <a:t> </a:t>
            </a:r>
            <a:r>
              <a:rPr lang="pt-PT" sz="1600" dirty="0" err="1" smtClean="0">
                <a:solidFill>
                  <a:schemeClr val="accent2"/>
                </a:solidFill>
              </a:rPr>
              <a:t>execution</a:t>
            </a:r>
            <a:r>
              <a:rPr lang="pt-PT" sz="1600" dirty="0" smtClean="0">
                <a:solidFill>
                  <a:schemeClr val="accent2"/>
                </a:solidFill>
              </a:rPr>
              <a:t>…</a:t>
            </a:r>
            <a:endParaRPr lang="pt-PT" sz="1600" dirty="0">
              <a:solidFill>
                <a:schemeClr val="accent2"/>
              </a:solidFill>
            </a:endParaRPr>
          </a:p>
        </p:txBody>
      </p:sp>
      <p:grpSp>
        <p:nvGrpSpPr>
          <p:cNvPr id="32" name="Group 28"/>
          <p:cNvGrpSpPr/>
          <p:nvPr/>
        </p:nvGrpSpPr>
        <p:grpSpPr>
          <a:xfrm>
            <a:off x="9011760" y="2971799"/>
            <a:ext cx="1278602" cy="1232369"/>
            <a:chOff x="8454209" y="1198795"/>
            <a:chExt cx="1911680" cy="1842556"/>
          </a:xfrm>
        </p:grpSpPr>
        <p:sp>
          <p:nvSpPr>
            <p:cNvPr id="33" name="Oval 32"/>
            <p:cNvSpPr/>
            <p:nvPr/>
          </p:nvSpPr>
          <p:spPr>
            <a:xfrm>
              <a:off x="8454209" y="1198795"/>
              <a:ext cx="1911680" cy="184255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4" name="Picture 2" descr="D:\Dropbox\PhD Pre-Thesis\presentation\images\optimization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79859" y="1469378"/>
              <a:ext cx="1685099" cy="138934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5" name="CaixaDeTexto 34"/>
          <p:cNvSpPr txBox="1"/>
          <p:nvPr/>
        </p:nvSpPr>
        <p:spPr>
          <a:xfrm>
            <a:off x="8951680" y="2603500"/>
            <a:ext cx="201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err="1" smtClean="0">
                <a:solidFill>
                  <a:schemeClr val="accent2"/>
                </a:solidFill>
              </a:rPr>
              <a:t>Run</a:t>
            </a:r>
            <a:r>
              <a:rPr lang="pt-PT" dirty="0" smtClean="0">
                <a:solidFill>
                  <a:schemeClr val="accent2"/>
                </a:solidFill>
              </a:rPr>
              <a:t> </a:t>
            </a:r>
            <a:r>
              <a:rPr lang="pt-PT" dirty="0" err="1" smtClean="0">
                <a:solidFill>
                  <a:schemeClr val="accent2"/>
                </a:solidFill>
              </a:rPr>
              <a:t>Analyzer</a:t>
            </a:r>
            <a:endParaRPr lang="pt-PT" dirty="0">
              <a:solidFill>
                <a:schemeClr val="accent2"/>
              </a:solidFill>
            </a:endParaRPr>
          </a:p>
        </p:txBody>
      </p:sp>
      <p:sp>
        <p:nvSpPr>
          <p:cNvPr id="37" name="Seta em ângulo recto para cima 36"/>
          <p:cNvSpPr/>
          <p:nvPr/>
        </p:nvSpPr>
        <p:spPr>
          <a:xfrm rot="5400000">
            <a:off x="9370780" y="4419600"/>
            <a:ext cx="1157208" cy="823992"/>
          </a:xfrm>
          <a:prstGeom prst="bent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39" name="CaixaDeTexto 38"/>
          <p:cNvSpPr txBox="1"/>
          <p:nvPr/>
        </p:nvSpPr>
        <p:spPr>
          <a:xfrm>
            <a:off x="9492338" y="5048045"/>
            <a:ext cx="901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err="1" smtClean="0">
                <a:solidFill>
                  <a:schemeClr val="accent2"/>
                </a:solidFill>
              </a:rPr>
              <a:t>Results</a:t>
            </a:r>
            <a:endParaRPr lang="pt-PT" sz="1600" dirty="0">
              <a:solidFill>
                <a:schemeClr val="accent2"/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10464795" y="5007429"/>
            <a:ext cx="1698171" cy="369332"/>
          </a:xfrm>
          <a:prstGeom prst="rect">
            <a:avLst/>
          </a:prstGeom>
          <a:noFill/>
          <a:ln w="12700">
            <a:solidFill>
              <a:schemeClr val="accent1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t-PT" dirty="0" smtClean="0">
                <a:solidFill>
                  <a:schemeClr val="accent2"/>
                </a:solidFill>
              </a:rPr>
              <a:t>Display </a:t>
            </a:r>
            <a:r>
              <a:rPr lang="pt-PT" dirty="0" err="1" smtClean="0">
                <a:solidFill>
                  <a:schemeClr val="accent2"/>
                </a:solidFill>
              </a:rPr>
              <a:t>Results</a:t>
            </a:r>
            <a:endParaRPr lang="pt-PT" dirty="0">
              <a:solidFill>
                <a:schemeClr val="accent2"/>
              </a:solidFill>
            </a:endParaRPr>
          </a:p>
        </p:txBody>
      </p:sp>
      <p:sp>
        <p:nvSpPr>
          <p:cNvPr id="41" name="Seta para a direita 40"/>
          <p:cNvSpPr/>
          <p:nvPr/>
        </p:nvSpPr>
        <p:spPr>
          <a:xfrm rot="19388675">
            <a:off x="7535243" y="4233255"/>
            <a:ext cx="1728744" cy="419651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42" name="Picture 2" descr="C:\Users\User\Desktop\ass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2522991"/>
            <a:ext cx="809626" cy="904875"/>
          </a:xfrm>
          <a:prstGeom prst="rect">
            <a:avLst/>
          </a:prstGeom>
          <a:noFill/>
        </p:spPr>
      </p:pic>
      <p:cxnSp>
        <p:nvCxnSpPr>
          <p:cNvPr id="44" name="Conexão recta unidireccional 43"/>
          <p:cNvCxnSpPr>
            <a:stCxn id="42" idx="3"/>
            <a:endCxn id="5" idx="1"/>
          </p:cNvCxnSpPr>
          <p:nvPr/>
        </p:nvCxnSpPr>
        <p:spPr>
          <a:xfrm flipV="1">
            <a:off x="809626" y="2393950"/>
            <a:ext cx="382360" cy="581479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xão recta unidireccional 45"/>
          <p:cNvCxnSpPr>
            <a:stCxn id="42" idx="3"/>
            <a:endCxn id="6" idx="1"/>
          </p:cNvCxnSpPr>
          <p:nvPr/>
        </p:nvCxnSpPr>
        <p:spPr>
          <a:xfrm>
            <a:off x="809626" y="2975429"/>
            <a:ext cx="369660" cy="688521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3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3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3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3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3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8" presetClass="entr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1" grpId="0" animBg="1"/>
      <p:bldP spid="11" grpId="1" animBg="1"/>
      <p:bldP spid="19" grpId="0" animBg="1"/>
      <p:bldP spid="19" grpId="1" animBg="1"/>
      <p:bldP spid="26" grpId="0" animBg="1"/>
      <p:bldP spid="26" grpId="1" animBg="1"/>
      <p:bldP spid="27" grpId="0"/>
      <p:bldP spid="27" grpId="1"/>
      <p:bldP spid="28" grpId="0"/>
      <p:bldP spid="28" grpId="1"/>
      <p:bldP spid="35" grpId="0"/>
      <p:bldP spid="35" grpId="1"/>
      <p:bldP spid="37" grpId="0" animBg="1"/>
      <p:bldP spid="37" grpId="1" animBg="1"/>
      <p:bldP spid="39" grpId="0"/>
      <p:bldP spid="39" grpId="1"/>
      <p:bldP spid="36" grpId="0" animBg="1"/>
      <p:bldP spid="36" grpId="1" animBg="1"/>
      <p:bldP spid="41" grpId="0" animBg="1"/>
      <p:bldP spid="4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Displaying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Results</a:t>
            </a:r>
            <a:endParaRPr lang="pt-PT" dirty="0"/>
          </a:p>
        </p:txBody>
      </p:sp>
      <p:pic>
        <p:nvPicPr>
          <p:cNvPr id="7" name="Marcador de Posição de Conteúdo 6" descr="sunburst2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12229" y="35479"/>
            <a:ext cx="5617028" cy="6788419"/>
          </a:xfrm>
        </p:spPr>
      </p:pic>
      <p:sp>
        <p:nvSpPr>
          <p:cNvPr id="6" name="Marcador de Posição do Texto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t-PT" b="1" dirty="0" err="1" smtClean="0"/>
              <a:t>Application</a:t>
            </a:r>
            <a:r>
              <a:rPr lang="pt-PT" b="1" dirty="0" smtClean="0"/>
              <a:t> </a:t>
            </a:r>
            <a:r>
              <a:rPr lang="pt-PT" b="1" dirty="0" err="1" smtClean="0"/>
              <a:t>Under</a:t>
            </a:r>
            <a:r>
              <a:rPr lang="pt-PT" b="1" dirty="0" smtClean="0"/>
              <a:t> </a:t>
            </a:r>
            <a:r>
              <a:rPr lang="pt-PT" b="1" dirty="0" err="1" smtClean="0"/>
              <a:t>Test</a:t>
            </a:r>
            <a:r>
              <a:rPr lang="pt-PT" b="1" dirty="0" smtClean="0"/>
              <a:t>: </a:t>
            </a:r>
          </a:p>
          <a:p>
            <a:r>
              <a:rPr lang="pt-PT" dirty="0" smtClean="0"/>
              <a:t>	0xBenchmark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apézio 5"/>
          <p:cNvSpPr/>
          <p:nvPr/>
        </p:nvSpPr>
        <p:spPr>
          <a:xfrm>
            <a:off x="10072920" y="2641618"/>
            <a:ext cx="2061024" cy="1669142"/>
          </a:xfrm>
          <a:prstGeom prst="trapezoid">
            <a:avLst>
              <a:gd name="adj" fmla="val 3895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Method</a:t>
            </a:r>
            <a:r>
              <a:rPr lang="pt-PT" dirty="0" smtClean="0"/>
              <a:t> </a:t>
            </a:r>
            <a:r>
              <a:rPr lang="pt-PT" dirty="0" err="1" smtClean="0"/>
              <a:t>Classification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40766"/>
          </a:xfrm>
        </p:spPr>
        <p:txBody>
          <a:bodyPr>
            <a:normAutofit/>
          </a:bodyPr>
          <a:lstStyle/>
          <a:p>
            <a:r>
              <a:rPr lang="pt-PT" sz="2800" dirty="0" smtClean="0">
                <a:solidFill>
                  <a:schemeClr val="accent2"/>
                </a:solidFill>
              </a:rPr>
              <a:t>Green</a:t>
            </a:r>
          </a:p>
          <a:p>
            <a:pPr lvl="1"/>
            <a:r>
              <a:rPr lang="pt-PT" sz="2000" dirty="0" err="1" smtClean="0"/>
              <a:t>Never</a:t>
            </a:r>
            <a:r>
              <a:rPr lang="pt-PT" sz="2000" dirty="0" smtClean="0"/>
              <a:t> </a:t>
            </a:r>
            <a:r>
              <a:rPr lang="pt-PT" sz="2000" dirty="0" err="1" smtClean="0"/>
              <a:t>invoked</a:t>
            </a:r>
            <a:r>
              <a:rPr lang="pt-PT" sz="2000" dirty="0" smtClean="0"/>
              <a:t> </a:t>
            </a:r>
            <a:r>
              <a:rPr lang="pt-PT" sz="2000" dirty="0" err="1" smtClean="0"/>
              <a:t>when</a:t>
            </a:r>
            <a:r>
              <a:rPr lang="pt-PT" sz="2000" dirty="0" smtClean="0"/>
              <a:t> </a:t>
            </a:r>
            <a:r>
              <a:rPr lang="pt-PT" sz="2000" dirty="0" err="1" smtClean="0"/>
              <a:t>the</a:t>
            </a:r>
            <a:r>
              <a:rPr lang="pt-PT" sz="2000" dirty="0" smtClean="0"/>
              <a:t> </a:t>
            </a:r>
            <a:r>
              <a:rPr lang="pt-PT" sz="2000" dirty="0" err="1" smtClean="0"/>
              <a:t>energy</a:t>
            </a:r>
            <a:r>
              <a:rPr lang="pt-PT" sz="2000" dirty="0" smtClean="0"/>
              <a:t> </a:t>
            </a:r>
            <a:r>
              <a:rPr lang="pt-PT" sz="2000" dirty="0" err="1" smtClean="0"/>
              <a:t>consumption</a:t>
            </a:r>
            <a:r>
              <a:rPr lang="pt-PT" sz="2000" dirty="0" smtClean="0"/>
              <a:t> </a:t>
            </a:r>
            <a:r>
              <a:rPr lang="pt-PT" sz="2000" dirty="0" err="1" smtClean="0"/>
              <a:t>is</a:t>
            </a:r>
            <a:r>
              <a:rPr lang="pt-PT" sz="2000" dirty="0" smtClean="0"/>
              <a:t> </a:t>
            </a:r>
            <a:r>
              <a:rPr lang="pt-PT" sz="2000" dirty="0" err="1" smtClean="0"/>
              <a:t>excessive</a:t>
            </a:r>
            <a:r>
              <a:rPr lang="pt-PT" sz="2000" dirty="0" smtClean="0"/>
              <a:t>;</a:t>
            </a:r>
          </a:p>
          <a:p>
            <a:r>
              <a:rPr lang="pt-PT" sz="2800" dirty="0" err="1" smtClean="0">
                <a:solidFill>
                  <a:srgbClr val="C00000"/>
                </a:solidFill>
              </a:rPr>
              <a:t>Red</a:t>
            </a:r>
            <a:endParaRPr lang="pt-PT" sz="2800" dirty="0" smtClean="0">
              <a:solidFill>
                <a:srgbClr val="C00000"/>
              </a:solidFill>
            </a:endParaRPr>
          </a:p>
          <a:p>
            <a:pPr lvl="1"/>
            <a:r>
              <a:rPr lang="pt-PT" sz="2000" dirty="0" err="1" smtClean="0"/>
              <a:t>Invoked</a:t>
            </a:r>
            <a:r>
              <a:rPr lang="pt-PT" sz="2000" dirty="0" smtClean="0"/>
              <a:t> </a:t>
            </a:r>
            <a:r>
              <a:rPr lang="pt-PT" sz="2000" dirty="0" err="1" smtClean="0"/>
              <a:t>mostly</a:t>
            </a:r>
            <a:r>
              <a:rPr lang="pt-PT" sz="2000" dirty="0" smtClean="0"/>
              <a:t> </a:t>
            </a:r>
            <a:r>
              <a:rPr lang="pt-PT" sz="2000" dirty="0" err="1" smtClean="0"/>
              <a:t>when</a:t>
            </a:r>
            <a:r>
              <a:rPr lang="pt-PT" sz="2000" dirty="0" smtClean="0"/>
              <a:t> </a:t>
            </a:r>
            <a:r>
              <a:rPr lang="pt-PT" sz="2000" dirty="0" err="1" smtClean="0"/>
              <a:t>consumption</a:t>
            </a:r>
            <a:r>
              <a:rPr lang="pt-PT" sz="2000" dirty="0" smtClean="0"/>
              <a:t> </a:t>
            </a:r>
            <a:r>
              <a:rPr lang="pt-PT" sz="2000" dirty="0" err="1" smtClean="0"/>
              <a:t>is</a:t>
            </a:r>
            <a:r>
              <a:rPr lang="pt-PT" sz="2000" dirty="0" smtClean="0"/>
              <a:t> </a:t>
            </a:r>
            <a:r>
              <a:rPr lang="pt-PT" sz="2000" dirty="0" err="1" smtClean="0"/>
              <a:t>excessive</a:t>
            </a:r>
            <a:r>
              <a:rPr lang="pt-PT" sz="2000" dirty="0" smtClean="0"/>
              <a:t>;</a:t>
            </a:r>
          </a:p>
          <a:p>
            <a:pPr lvl="1"/>
            <a:r>
              <a:rPr lang="pt-PT" sz="2000" dirty="0" smtClean="0"/>
              <a:t>7 out </a:t>
            </a:r>
            <a:r>
              <a:rPr lang="pt-PT" sz="2000" dirty="0" err="1" smtClean="0"/>
              <a:t>of</a:t>
            </a:r>
            <a:r>
              <a:rPr lang="pt-PT" sz="2000" dirty="0" smtClean="0"/>
              <a:t> 10 </a:t>
            </a:r>
            <a:r>
              <a:rPr lang="pt-PT" sz="2000" dirty="0" err="1" smtClean="0"/>
              <a:t>invocations</a:t>
            </a:r>
            <a:r>
              <a:rPr lang="pt-PT" sz="2000" dirty="0" smtClean="0"/>
              <a:t> </a:t>
            </a:r>
            <a:r>
              <a:rPr lang="pt-PT" sz="2000" dirty="0" err="1" smtClean="0"/>
              <a:t>occur</a:t>
            </a:r>
            <a:r>
              <a:rPr lang="pt-PT" sz="2000" dirty="0" smtClean="0"/>
              <a:t> </a:t>
            </a:r>
            <a:r>
              <a:rPr lang="pt-PT" sz="2000" dirty="0" err="1" smtClean="0"/>
              <a:t>when</a:t>
            </a:r>
            <a:r>
              <a:rPr lang="pt-PT" sz="2000" dirty="0" smtClean="0"/>
              <a:t> </a:t>
            </a:r>
            <a:r>
              <a:rPr lang="pt-PT" sz="2000" dirty="0" err="1" smtClean="0"/>
              <a:t>consumption</a:t>
            </a:r>
            <a:r>
              <a:rPr lang="pt-PT" sz="2000" dirty="0" smtClean="0"/>
              <a:t> </a:t>
            </a:r>
            <a:r>
              <a:rPr lang="pt-PT" sz="2000" dirty="0" err="1" smtClean="0"/>
              <a:t>is</a:t>
            </a:r>
            <a:r>
              <a:rPr lang="pt-PT" sz="2000" dirty="0" smtClean="0"/>
              <a:t> </a:t>
            </a:r>
            <a:r>
              <a:rPr lang="pt-PT" sz="2000" dirty="0" err="1" smtClean="0"/>
              <a:t>excessive</a:t>
            </a:r>
            <a:r>
              <a:rPr lang="pt-PT" sz="2000" dirty="0" smtClean="0"/>
              <a:t>;</a:t>
            </a:r>
          </a:p>
          <a:p>
            <a:r>
              <a:rPr lang="pt-PT" sz="2800" dirty="0" err="1" smtClean="0">
                <a:solidFill>
                  <a:srgbClr val="DAD501"/>
                </a:solidFill>
              </a:rPr>
              <a:t>Yellow</a:t>
            </a:r>
            <a:endParaRPr lang="pt-PT" sz="2800" dirty="0" smtClean="0">
              <a:solidFill>
                <a:srgbClr val="DAD501"/>
              </a:solidFill>
            </a:endParaRPr>
          </a:p>
          <a:p>
            <a:pPr lvl="1"/>
            <a:r>
              <a:rPr lang="pt-PT" sz="2000" dirty="0" err="1" smtClean="0"/>
              <a:t>Invoked</a:t>
            </a:r>
            <a:r>
              <a:rPr lang="pt-PT" sz="2000" dirty="0" smtClean="0"/>
              <a:t> </a:t>
            </a:r>
            <a:r>
              <a:rPr lang="pt-PT" sz="2000" dirty="0" err="1" smtClean="0"/>
              <a:t>both</a:t>
            </a:r>
            <a:r>
              <a:rPr lang="pt-PT" sz="2000" dirty="0" smtClean="0"/>
              <a:t> </a:t>
            </a:r>
            <a:r>
              <a:rPr lang="pt-PT" sz="2000" dirty="0" err="1" smtClean="0"/>
              <a:t>when</a:t>
            </a:r>
            <a:r>
              <a:rPr lang="pt-PT" sz="2000" dirty="0" smtClean="0"/>
              <a:t> </a:t>
            </a:r>
            <a:r>
              <a:rPr lang="pt-PT" sz="2000" dirty="0" err="1" smtClean="0"/>
              <a:t>consumption</a:t>
            </a:r>
            <a:r>
              <a:rPr lang="pt-PT" sz="2000" dirty="0" smtClean="0"/>
              <a:t> </a:t>
            </a:r>
            <a:r>
              <a:rPr lang="pt-PT" sz="2000" dirty="0" err="1" smtClean="0"/>
              <a:t>is</a:t>
            </a:r>
            <a:r>
              <a:rPr lang="pt-PT" sz="2000" dirty="0" smtClean="0"/>
              <a:t> </a:t>
            </a:r>
            <a:r>
              <a:rPr lang="pt-PT" sz="2000" dirty="0" err="1" smtClean="0"/>
              <a:t>excessive</a:t>
            </a:r>
            <a:r>
              <a:rPr lang="pt-PT" sz="2000" dirty="0" smtClean="0"/>
              <a:t> </a:t>
            </a:r>
            <a:r>
              <a:rPr lang="pt-PT" sz="2000" dirty="0" err="1" smtClean="0"/>
              <a:t>and</a:t>
            </a:r>
            <a:r>
              <a:rPr lang="pt-PT" sz="2000" dirty="0" smtClean="0"/>
              <a:t> </a:t>
            </a:r>
            <a:r>
              <a:rPr lang="pt-PT" sz="2000" dirty="0" err="1" smtClean="0"/>
              <a:t>when</a:t>
            </a:r>
            <a:r>
              <a:rPr lang="pt-PT" sz="2000" dirty="0" smtClean="0"/>
              <a:t> </a:t>
            </a:r>
            <a:r>
              <a:rPr lang="pt-PT" sz="2000" dirty="0" err="1" smtClean="0"/>
              <a:t>is</a:t>
            </a:r>
            <a:r>
              <a:rPr lang="pt-PT" sz="2000" dirty="0" smtClean="0"/>
              <a:t> </a:t>
            </a:r>
            <a:r>
              <a:rPr lang="pt-PT" sz="2000" dirty="0" err="1" smtClean="0"/>
              <a:t>not</a:t>
            </a:r>
            <a:r>
              <a:rPr lang="pt-PT" sz="2000" dirty="0" smtClean="0"/>
              <a:t>;</a:t>
            </a:r>
          </a:p>
          <a:p>
            <a:r>
              <a:rPr lang="pt-PT" sz="2800" dirty="0" err="1" smtClean="0"/>
              <a:t>Uncolored</a:t>
            </a:r>
            <a:endParaRPr lang="pt-PT" sz="2800" dirty="0" smtClean="0"/>
          </a:p>
          <a:p>
            <a:pPr lvl="1"/>
            <a:r>
              <a:rPr lang="pt-PT" sz="2000" dirty="0" err="1" smtClean="0"/>
              <a:t>Never</a:t>
            </a:r>
            <a:r>
              <a:rPr lang="pt-PT" sz="2000" dirty="0" smtClean="0"/>
              <a:t> </a:t>
            </a:r>
            <a:r>
              <a:rPr lang="pt-PT" sz="2000" dirty="0" err="1" smtClean="0"/>
              <a:t>invoked</a:t>
            </a:r>
            <a:r>
              <a:rPr lang="pt-PT" sz="2000" dirty="0" smtClean="0"/>
              <a:t> in </a:t>
            </a:r>
            <a:r>
              <a:rPr lang="pt-PT" sz="2000" dirty="0" err="1" smtClean="0"/>
              <a:t>any</a:t>
            </a:r>
            <a:r>
              <a:rPr lang="pt-PT" sz="2000" dirty="0" smtClean="0"/>
              <a:t> </a:t>
            </a:r>
            <a:r>
              <a:rPr lang="pt-PT" sz="2000" dirty="0" err="1" smtClean="0"/>
              <a:t>test</a:t>
            </a:r>
            <a:r>
              <a:rPr lang="pt-PT" sz="2000" dirty="0" smtClean="0"/>
              <a:t>.</a:t>
            </a:r>
            <a:endParaRPr lang="pt-PT" sz="200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Lata 4"/>
          <p:cNvSpPr/>
          <p:nvPr/>
        </p:nvSpPr>
        <p:spPr>
          <a:xfrm>
            <a:off x="10363208" y="972473"/>
            <a:ext cx="1436915" cy="1775967"/>
          </a:xfrm>
          <a:prstGeom prst="ca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smtClean="0"/>
              <a:t>Base </a:t>
            </a:r>
          </a:p>
          <a:p>
            <a:pPr algn="ctr"/>
            <a:r>
              <a:rPr lang="pt-PT" sz="2000" b="1" dirty="0" err="1" smtClean="0"/>
              <a:t>Of</a:t>
            </a:r>
            <a:r>
              <a:rPr lang="pt-PT" sz="2000" b="1" dirty="0" smtClean="0"/>
              <a:t> </a:t>
            </a:r>
          </a:p>
          <a:p>
            <a:pPr algn="ctr"/>
            <a:r>
              <a:rPr lang="pt-PT" sz="2000" b="1" dirty="0" err="1" smtClean="0"/>
              <a:t>Knowledge</a:t>
            </a:r>
            <a:endParaRPr lang="pt-PT" sz="2000" b="1" dirty="0" smtClean="0"/>
          </a:p>
        </p:txBody>
      </p:sp>
      <p:sp>
        <p:nvSpPr>
          <p:cNvPr id="8" name="Rectângulo 7"/>
          <p:cNvSpPr/>
          <p:nvPr/>
        </p:nvSpPr>
        <p:spPr>
          <a:xfrm>
            <a:off x="10072915" y="4310759"/>
            <a:ext cx="2061029" cy="1161143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84048" lvl="1" indent="-182880" algn="ctr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</a:pPr>
            <a:r>
              <a:rPr lang="pt-P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</a:t>
            </a:r>
            <a:r>
              <a:rPr lang="pt-P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Consumptions</a:t>
            </a:r>
            <a:r>
              <a:rPr lang="pt-P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384048" lvl="1" indent="-182880" algn="ctr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</a:pPr>
            <a:r>
              <a:rPr lang="pt-P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 </a:t>
            </a:r>
            <a:r>
              <a:rPr lang="pt-P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Second</a:t>
            </a:r>
            <a:r>
              <a:rPr lang="pt-P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</a:t>
            </a:r>
          </a:p>
        </p:txBody>
      </p:sp>
      <p:sp>
        <p:nvSpPr>
          <p:cNvPr id="9" name="Rectângulo 8"/>
          <p:cNvSpPr/>
          <p:nvPr/>
        </p:nvSpPr>
        <p:spPr>
          <a:xfrm>
            <a:off x="10116455" y="5863771"/>
            <a:ext cx="1973943" cy="4354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84048" lvl="1" indent="-182880" algn="ctr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</a:pPr>
            <a:r>
              <a:rPr lang="pt-PT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Arithmetic</a:t>
            </a:r>
            <a:r>
              <a:rPr lang="pt-PT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Mean</a:t>
            </a:r>
            <a:endParaRPr lang="pt-PT" u="sng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1" name="Conexão recta unidireccional 10"/>
          <p:cNvCxnSpPr>
            <a:stCxn id="8" idx="2"/>
            <a:endCxn id="9" idx="0"/>
          </p:cNvCxnSpPr>
          <p:nvPr/>
        </p:nvCxnSpPr>
        <p:spPr>
          <a:xfrm flipH="1">
            <a:off x="11103427" y="5471902"/>
            <a:ext cx="3" cy="39186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17254</TotalTime>
  <Words>1314</Words>
  <Application>Microsoft Office PowerPoint</Application>
  <PresentationFormat>Personalizados</PresentationFormat>
  <Paragraphs>177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13</vt:i4>
      </vt:variant>
    </vt:vector>
  </HeadingPairs>
  <TitlesOfParts>
    <vt:vector size="14" baseType="lpstr">
      <vt:lpstr>Retrospect</vt:lpstr>
      <vt:lpstr>Monitoring Energy Consumption in  Android Applications</vt:lpstr>
      <vt:lpstr>Going Green : Motivation</vt:lpstr>
      <vt:lpstr>Going Green : Motivation</vt:lpstr>
      <vt:lpstr>Related Work</vt:lpstr>
      <vt:lpstr>Green Software : Research Questions</vt:lpstr>
      <vt:lpstr>Our Idea</vt:lpstr>
      <vt:lpstr>The Tool : Green Droid</vt:lpstr>
      <vt:lpstr>Displaying the Results</vt:lpstr>
      <vt:lpstr>Method Classification</vt:lpstr>
      <vt:lpstr>Results</vt:lpstr>
      <vt:lpstr>Contributions</vt:lpstr>
      <vt:lpstr>Future Work</vt:lpstr>
      <vt:lpstr>Monitoring Energy Consumption in  Android Applications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and Optimizing Abnormal Energy Consumption in Software Systems</dc:title>
  <dc:creator>Rui Pereira</dc:creator>
  <cp:lastModifiedBy>User</cp:lastModifiedBy>
  <cp:revision>410</cp:revision>
  <dcterms:created xsi:type="dcterms:W3CDTF">2014-03-08T15:10:39Z</dcterms:created>
  <dcterms:modified xsi:type="dcterms:W3CDTF">2014-09-29T13:04:28Z</dcterms:modified>
</cp:coreProperties>
</file>