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8" r:id="rId4"/>
    <p:sldId id="273" r:id="rId5"/>
    <p:sldId id="274" r:id="rId6"/>
    <p:sldId id="258" r:id="rId7"/>
    <p:sldId id="259" r:id="rId8"/>
    <p:sldId id="271" r:id="rId9"/>
    <p:sldId id="260" r:id="rId10"/>
    <p:sldId id="261" r:id="rId11"/>
    <p:sldId id="280" r:id="rId12"/>
    <p:sldId id="263" r:id="rId13"/>
    <p:sldId id="264" r:id="rId14"/>
    <p:sldId id="265" r:id="rId15"/>
    <p:sldId id="266" r:id="rId16"/>
    <p:sldId id="272" r:id="rId17"/>
    <p:sldId id="267" r:id="rId18"/>
    <p:sldId id="268" r:id="rId19"/>
    <p:sldId id="269" r:id="rId20"/>
    <p:sldId id="275" r:id="rId21"/>
    <p:sldId id="277" r:id="rId22"/>
    <p:sldId id="270" r:id="rId23"/>
    <p:sldId id="279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89" autoAdjust="0"/>
  </p:normalViewPr>
  <p:slideViewPr>
    <p:cSldViewPr snapToGrid="0" snapToObjects="1">
      <p:cViewPr varScale="1">
        <p:scale>
          <a:sx n="53" d="100"/>
          <a:sy n="53" d="100"/>
        </p:scale>
        <p:origin x="-1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4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4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1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44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4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16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5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12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77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54590-F722-0A4F-BCB9-1D462AFCEF38}" type="datetimeFigureOut">
              <a:rPr lang="en-US" smtClean="0"/>
              <a:t>12/06/15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02F00-1665-3149-9C18-31190A8DE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Notes on Human</a:t>
            </a:r>
            <a:r>
              <a:rPr lang="en-GB" baseline="0" dirty="0" smtClean="0"/>
              <a:t> Robot Interaction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Michael Harrison</a:t>
            </a:r>
          </a:p>
        </p:txBody>
      </p:sp>
    </p:spTree>
    <p:extLst>
      <p:ext uri="{BB962C8B-B14F-4D97-AF65-F5344CB8AC3E}">
        <p14:creationId xmlns:p14="http://schemas.microsoft.com/office/powerpoint/2010/main" val="275889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(RDHD) Analysing stages of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Further particularisation</a:t>
            </a:r>
          </a:p>
          <a:p>
            <a:pPr lvl="1"/>
            <a:r>
              <a:rPr lang="en-GB" dirty="0" smtClean="0"/>
              <a:t>Acquisition of information</a:t>
            </a:r>
          </a:p>
          <a:p>
            <a:pPr lvl="1"/>
            <a:r>
              <a:rPr lang="en-GB" dirty="0" smtClean="0"/>
              <a:t>Analysis of the information</a:t>
            </a:r>
          </a:p>
          <a:p>
            <a:pPr lvl="1"/>
            <a:r>
              <a:rPr lang="en-GB" dirty="0" smtClean="0"/>
              <a:t>Decision about</a:t>
            </a:r>
            <a:r>
              <a:rPr lang="en-GB" baseline="0" dirty="0" smtClean="0"/>
              <a:t> actions to be taken based on the information</a:t>
            </a:r>
          </a:p>
          <a:p>
            <a:pPr lvl="0"/>
            <a:r>
              <a:rPr lang="en-GB" dirty="0" smtClean="0"/>
              <a:t>Systematic methods of function</a:t>
            </a:r>
            <a:r>
              <a:rPr lang="en-GB" baseline="0" dirty="0" smtClean="0"/>
              <a:t> allocation</a:t>
            </a:r>
          </a:p>
          <a:p>
            <a:pPr lvl="1"/>
            <a:r>
              <a:rPr lang="en-GB" dirty="0" smtClean="0"/>
              <a:t>IDA-S (</a:t>
            </a:r>
            <a:r>
              <a:rPr lang="en-GB" dirty="0" err="1" smtClean="0"/>
              <a:t>Dearden</a:t>
            </a:r>
            <a:r>
              <a:rPr lang="en-GB" dirty="0" smtClean="0"/>
              <a:t> and others) incorporates process stages</a:t>
            </a:r>
          </a:p>
          <a:p>
            <a:pPr lvl="1"/>
            <a:r>
              <a:rPr lang="en-GB" dirty="0" smtClean="0"/>
              <a:t>Adds notion of role</a:t>
            </a:r>
          </a:p>
          <a:p>
            <a:pPr lvl="1"/>
            <a:r>
              <a:rPr lang="en-GB" dirty="0" smtClean="0"/>
              <a:t>Shapes</a:t>
            </a:r>
            <a:r>
              <a:rPr lang="en-GB" baseline="0" dirty="0" smtClean="0"/>
              <a:t> function to role against criteria such as workload, performance, situation awareness</a:t>
            </a:r>
          </a:p>
        </p:txBody>
      </p:sp>
    </p:spTree>
    <p:extLst>
      <p:ext uri="{BB962C8B-B14F-4D97-AF65-F5344CB8AC3E}">
        <p14:creationId xmlns:p14="http://schemas.microsoft.com/office/powerpoint/2010/main" val="263105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 Robot</a:t>
            </a:r>
            <a:endParaRPr lang="en-GB" dirty="0"/>
          </a:p>
        </p:txBody>
      </p:sp>
      <p:pic>
        <p:nvPicPr>
          <p:cNvPr id="4" name="Content Placeholder 3" descr="Screen Shot 2015-06-13 at 10.52.2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233" r="-352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304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Dynamic</a:t>
            </a:r>
            <a:r>
              <a:rPr lang="en-GB" baseline="0" dirty="0" smtClean="0"/>
              <a:t> allocation and adaptive automation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Particularly relevant</a:t>
            </a:r>
            <a:r>
              <a:rPr lang="en-GB" baseline="0" dirty="0" smtClean="0"/>
              <a:t> in high performance situations</a:t>
            </a:r>
            <a:endParaRPr lang="en-GB" dirty="0" smtClean="0"/>
          </a:p>
          <a:p>
            <a:r>
              <a:rPr lang="en-GB" dirty="0" smtClean="0"/>
              <a:t>Changing level of automation dynamically, triggered by</a:t>
            </a:r>
          </a:p>
          <a:p>
            <a:pPr lvl="1"/>
            <a:r>
              <a:rPr lang="en-GB" dirty="0" smtClean="0"/>
              <a:t>Critical events</a:t>
            </a:r>
          </a:p>
          <a:p>
            <a:pPr lvl="1"/>
            <a:r>
              <a:rPr lang="en-GB" dirty="0" smtClean="0"/>
              <a:t>Measures of operator performance or physiology</a:t>
            </a:r>
          </a:p>
          <a:p>
            <a:pPr lvl="1"/>
            <a:r>
              <a:rPr lang="en-GB" dirty="0" smtClean="0"/>
              <a:t>Models</a:t>
            </a:r>
            <a:r>
              <a:rPr lang="en-GB" baseline="0" dirty="0" smtClean="0"/>
              <a:t> of the operator</a:t>
            </a:r>
          </a:p>
          <a:p>
            <a:pPr lvl="1"/>
            <a:r>
              <a:rPr lang="en-GB" baseline="0" dirty="0" smtClean="0"/>
              <a:t>Hybrids that combine the above</a:t>
            </a:r>
          </a:p>
          <a:p>
            <a:pPr lvl="0"/>
            <a:r>
              <a:rPr lang="en-GB" baseline="0" dirty="0" smtClean="0"/>
              <a:t>Who initiates the adaptation: human or robot</a:t>
            </a:r>
          </a:p>
          <a:p>
            <a:pPr lvl="0"/>
            <a:r>
              <a:rPr lang="en-GB" dirty="0" smtClean="0"/>
              <a:t>Issues </a:t>
            </a:r>
          </a:p>
          <a:p>
            <a:pPr lvl="1"/>
            <a:r>
              <a:rPr lang="en-GB" dirty="0" smtClean="0"/>
              <a:t>Trust</a:t>
            </a:r>
          </a:p>
          <a:p>
            <a:pPr lvl="1"/>
            <a:r>
              <a:rPr lang="en-GB" dirty="0" smtClean="0"/>
              <a:t>Can help mitigate over-reliance, skill degradation, reduced situation awareness </a:t>
            </a:r>
          </a:p>
        </p:txBody>
      </p:sp>
    </p:spTree>
    <p:extLst>
      <p:ext uri="{BB962C8B-B14F-4D97-AF65-F5344CB8AC3E}">
        <p14:creationId xmlns:p14="http://schemas.microsoft.com/office/powerpoint/2010/main" val="360381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</a:t>
            </a:r>
            <a:r>
              <a:rPr lang="en-GB" baseline="0" dirty="0" smtClean="0"/>
              <a:t> does a robot interact with its social context?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Study of hospital</a:t>
            </a:r>
            <a:r>
              <a:rPr lang="en-GB" baseline="0" dirty="0" smtClean="0"/>
              <a:t> environment (</a:t>
            </a:r>
            <a:r>
              <a:rPr lang="en-GB" baseline="0" dirty="0" err="1" smtClean="0"/>
              <a:t>Mutlu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Forlizzi</a:t>
            </a:r>
            <a:r>
              <a:rPr lang="en-GB" baseline="0" dirty="0" smtClean="0"/>
              <a:t>)</a:t>
            </a:r>
          </a:p>
          <a:p>
            <a:pPr lvl="1"/>
            <a:r>
              <a:rPr lang="en-GB" dirty="0" smtClean="0"/>
              <a:t>Need for new roles to accommodate introduction of robots</a:t>
            </a:r>
          </a:p>
          <a:p>
            <a:pPr lvl="1"/>
            <a:r>
              <a:rPr lang="en-GB" dirty="0" smtClean="0"/>
              <a:t>Assessing effect of introduction crucial to success</a:t>
            </a:r>
          </a:p>
          <a:p>
            <a:pPr lvl="1"/>
            <a:r>
              <a:rPr lang="en-GB" dirty="0" smtClean="0"/>
              <a:t>Organisational factors affect how people respond</a:t>
            </a:r>
          </a:p>
        </p:txBody>
      </p:sp>
      <p:pic>
        <p:nvPicPr>
          <p:cNvPr id="5" name="Content Placeholder 4" descr="Screen Shot 2015-06-13 at 10.52.29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3" r="81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8339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Etiquette</a:t>
            </a:r>
          </a:p>
          <a:p>
            <a:r>
              <a:rPr lang="en-GB" dirty="0" smtClean="0"/>
              <a:t>Robot as team player</a:t>
            </a:r>
          </a:p>
          <a:p>
            <a:r>
              <a:rPr lang="en-GB" dirty="0" smtClean="0"/>
              <a:t>Specifics of interaction</a:t>
            </a:r>
          </a:p>
        </p:txBody>
      </p:sp>
    </p:spTree>
    <p:extLst>
      <p:ext uri="{BB962C8B-B14F-4D97-AF65-F5344CB8AC3E}">
        <p14:creationId xmlns:p14="http://schemas.microsoft.com/office/powerpoint/2010/main" val="111258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of Etiquette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Adapting Grice’s axioms (Miller)</a:t>
            </a:r>
          </a:p>
          <a:p>
            <a:pPr lvl="1"/>
            <a:r>
              <a:rPr lang="en-GB" dirty="0" smtClean="0"/>
              <a:t>Make it easy to override and correct</a:t>
            </a:r>
            <a:r>
              <a:rPr lang="en-GB" baseline="0" dirty="0" smtClean="0"/>
              <a:t> errors</a:t>
            </a:r>
          </a:p>
          <a:p>
            <a:pPr lvl="1"/>
            <a:r>
              <a:rPr lang="en-GB" baseline="0" dirty="0" smtClean="0"/>
              <a:t>Robot should be capable of being informed that it has taken a wrong step</a:t>
            </a:r>
          </a:p>
          <a:p>
            <a:pPr lvl="1"/>
            <a:r>
              <a:rPr lang="en-GB" baseline="0" dirty="0" smtClean="0"/>
              <a:t>Robot should learn from mistakes</a:t>
            </a:r>
          </a:p>
          <a:p>
            <a:pPr lvl="1"/>
            <a:r>
              <a:rPr lang="en-GB" baseline="0" dirty="0" smtClean="0"/>
              <a:t>Should communicate clearly what it is doing and why</a:t>
            </a:r>
          </a:p>
          <a:p>
            <a:pPr lvl="1"/>
            <a:r>
              <a:rPr lang="en-GB" baseline="0" dirty="0" smtClean="0"/>
              <a:t>Should use multiple modalities and information channels redundantly</a:t>
            </a:r>
          </a:p>
          <a:p>
            <a:pPr lvl="1"/>
            <a:r>
              <a:rPr lang="en-GB" baseline="0" dirty="0" smtClean="0"/>
              <a:t>Should not assume every user is the same and be aware of what each user knows</a:t>
            </a:r>
          </a:p>
        </p:txBody>
      </p:sp>
    </p:spTree>
    <p:extLst>
      <p:ext uri="{BB962C8B-B14F-4D97-AF65-F5344CB8AC3E}">
        <p14:creationId xmlns:p14="http://schemas.microsoft.com/office/powerpoint/2010/main" val="153852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</a:t>
            </a:r>
            <a:r>
              <a:rPr lang="en-GB" baseline="0" dirty="0" smtClean="0"/>
              <a:t> stuff but …</a:t>
            </a:r>
            <a:endParaRPr lang="en-GB" dirty="0"/>
          </a:p>
        </p:txBody>
      </p:sp>
      <p:pic>
        <p:nvPicPr>
          <p:cNvPr id="4" name="Content Placeholder 3" descr="2013-Volkswagen-Golf-GTI-satellite-navigation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6" r="20256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System recalculating when you know the short cut</a:t>
            </a:r>
          </a:p>
          <a:p>
            <a:r>
              <a:rPr lang="en-GB" dirty="0" smtClean="0"/>
              <a:t>Next time it should take the short cut</a:t>
            </a:r>
          </a:p>
          <a:p>
            <a:r>
              <a:rPr lang="en-GB" dirty="0" smtClean="0"/>
              <a:t>Easy review of proposed route</a:t>
            </a:r>
          </a:p>
          <a:p>
            <a:r>
              <a:rPr lang="en-GB" dirty="0" smtClean="0"/>
              <a:t>Speech and text interchangeable</a:t>
            </a:r>
          </a:p>
          <a:p>
            <a:r>
              <a:rPr lang="en-GB" dirty="0" smtClean="0"/>
              <a:t>My wife and I see the system very differently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56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Robot as team player (cooperative robotics)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Opportunity afforded by adaptive automation and mixed initiative interaction</a:t>
            </a:r>
          </a:p>
          <a:p>
            <a:r>
              <a:rPr lang="en-GB" dirty="0" smtClean="0"/>
              <a:t>Robot</a:t>
            </a:r>
            <a:r>
              <a:rPr lang="en-GB" baseline="0" dirty="0" smtClean="0"/>
              <a:t> as team player (Klein et al)</a:t>
            </a:r>
          </a:p>
          <a:p>
            <a:pPr lvl="1"/>
            <a:r>
              <a:rPr lang="en-GB" dirty="0" smtClean="0"/>
              <a:t>“basic compact” fulfil the requirements of</a:t>
            </a:r>
            <a:r>
              <a:rPr lang="en-GB" baseline="0" dirty="0" smtClean="0"/>
              <a:t> a set of common grounded agreements</a:t>
            </a:r>
          </a:p>
          <a:p>
            <a:pPr lvl="0"/>
            <a:r>
              <a:rPr lang="en-GB" baseline="0" dirty="0" smtClean="0"/>
              <a:t>Rules? Agent must</a:t>
            </a:r>
          </a:p>
          <a:p>
            <a:pPr lvl="1"/>
            <a:r>
              <a:rPr lang="en-GB" baseline="0" dirty="0" smtClean="0"/>
              <a:t>fulfil the basic compact</a:t>
            </a:r>
          </a:p>
          <a:p>
            <a:pPr lvl="1"/>
            <a:r>
              <a:rPr lang="en-GB" baseline="0" dirty="0" smtClean="0"/>
              <a:t>Model other participants</a:t>
            </a:r>
          </a:p>
          <a:p>
            <a:pPr lvl="1"/>
            <a:r>
              <a:rPr lang="en-GB" baseline="0" dirty="0" smtClean="0"/>
              <a:t>Trust other agents</a:t>
            </a:r>
          </a:p>
          <a:p>
            <a:pPr lvl="1"/>
            <a:r>
              <a:rPr lang="en-GB" baseline="0" dirty="0" smtClean="0"/>
              <a:t>Agents must be </a:t>
            </a:r>
            <a:r>
              <a:rPr lang="en-GB" baseline="0" dirty="0" err="1" smtClean="0"/>
              <a:t>directable</a:t>
            </a:r>
            <a:endParaRPr lang="en-GB" baseline="0" dirty="0" smtClean="0"/>
          </a:p>
          <a:p>
            <a:pPr lvl="1"/>
            <a:r>
              <a:rPr lang="en-GB" baseline="0" dirty="0" smtClean="0"/>
              <a:t>Make relevant signals of status</a:t>
            </a:r>
          </a:p>
          <a:p>
            <a:pPr lvl="1"/>
            <a:r>
              <a:rPr lang="en-GB" baseline="0" dirty="0" smtClean="0"/>
              <a:t>Be able to negotiate goals</a:t>
            </a:r>
          </a:p>
        </p:txBody>
      </p:sp>
    </p:spTree>
    <p:extLst>
      <p:ext uri="{BB962C8B-B14F-4D97-AF65-F5344CB8AC3E}">
        <p14:creationId xmlns:p14="http://schemas.microsoft.com/office/powerpoint/2010/main" val="161313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Specifics of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Robot</a:t>
            </a:r>
            <a:r>
              <a:rPr lang="en-GB" baseline="0" dirty="0" smtClean="0"/>
              <a:t> as tool</a:t>
            </a:r>
          </a:p>
          <a:p>
            <a:pPr lvl="1"/>
            <a:r>
              <a:rPr lang="en-GB" baseline="0" dirty="0" smtClean="0"/>
              <a:t> some issues already covered</a:t>
            </a:r>
          </a:p>
          <a:p>
            <a:r>
              <a:rPr lang="en-GB" baseline="0" dirty="0" smtClean="0"/>
              <a:t>Robot as cyborg</a:t>
            </a:r>
          </a:p>
          <a:p>
            <a:pPr lvl="1"/>
            <a:r>
              <a:rPr lang="en-GB" dirty="0" smtClean="0"/>
              <a:t>Extension of self</a:t>
            </a:r>
          </a:p>
          <a:p>
            <a:r>
              <a:rPr lang="en-GB" dirty="0" smtClean="0"/>
              <a:t>Robot</a:t>
            </a:r>
            <a:r>
              <a:rPr lang="en-GB" baseline="0" dirty="0" smtClean="0"/>
              <a:t> as avatar</a:t>
            </a:r>
          </a:p>
          <a:p>
            <a:pPr lvl="1"/>
            <a:r>
              <a:rPr lang="en-GB" baseline="0" dirty="0" smtClean="0"/>
              <a:t>For example</a:t>
            </a:r>
          </a:p>
          <a:p>
            <a:pPr lvl="2"/>
            <a:r>
              <a:rPr lang="en-GB" dirty="0" smtClean="0"/>
              <a:t>Redundancy of modes of interaction</a:t>
            </a:r>
          </a:p>
          <a:p>
            <a:pPr lvl="2"/>
            <a:r>
              <a:rPr lang="en-GB" dirty="0" smtClean="0"/>
              <a:t>Automatic determination of the addressee</a:t>
            </a:r>
          </a:p>
          <a:p>
            <a:pPr lvl="2"/>
            <a:r>
              <a:rPr lang="en-GB" dirty="0" smtClean="0"/>
              <a:t>Natural language understanding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84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Relating to navigation</a:t>
            </a:r>
          </a:p>
          <a:p>
            <a:pPr lvl="1"/>
            <a:r>
              <a:rPr lang="en-GB" dirty="0" smtClean="0"/>
              <a:t>Number of operator interventions, ratio of operator time to robot time</a:t>
            </a:r>
          </a:p>
          <a:p>
            <a:pPr lvl="0"/>
            <a:r>
              <a:rPr lang="en-GB" dirty="0" smtClean="0"/>
              <a:t>Management</a:t>
            </a:r>
          </a:p>
          <a:p>
            <a:pPr lvl="1"/>
            <a:r>
              <a:rPr lang="en-GB" dirty="0" smtClean="0"/>
              <a:t>Number of robots that can be controlled, delay between robot problem and intervention</a:t>
            </a:r>
          </a:p>
          <a:p>
            <a:pPr lvl="0"/>
            <a:r>
              <a:rPr lang="en-GB" dirty="0" smtClean="0"/>
              <a:t>Social persuasiveness, trust,</a:t>
            </a:r>
            <a:r>
              <a:rPr lang="en-GB" baseline="0" dirty="0" smtClean="0"/>
              <a:t> engagement, compliance</a:t>
            </a:r>
          </a:p>
          <a:p>
            <a:pPr lvl="0"/>
            <a:r>
              <a:rPr lang="en-GB" baseline="0" dirty="0" smtClean="0"/>
              <a:t>Operator performance, situation awareness, workload, mental models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94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Human robot interaction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New perspective on old issues (new area for me!)</a:t>
            </a:r>
          </a:p>
          <a:p>
            <a:r>
              <a:rPr lang="en-GB" dirty="0" smtClean="0"/>
              <a:t>Inevitably software perspective, often treated from a hardware perspective</a:t>
            </a:r>
          </a:p>
          <a:p>
            <a:r>
              <a:rPr lang="en-GB" dirty="0" smtClean="0"/>
              <a:t>Some new issues for me: particularly, social interaction</a:t>
            </a:r>
          </a:p>
          <a:p>
            <a:r>
              <a:rPr lang="en-GB" dirty="0" smtClean="0"/>
              <a:t>Different kinds of interaction</a:t>
            </a:r>
          </a:p>
          <a:p>
            <a:pPr lvl="1"/>
            <a:r>
              <a:rPr lang="en-GB" dirty="0" smtClean="0"/>
              <a:t>Robot as tool</a:t>
            </a:r>
          </a:p>
          <a:p>
            <a:pPr lvl="1"/>
            <a:r>
              <a:rPr lang="en-GB" baseline="0" dirty="0" smtClean="0"/>
              <a:t>Robot as cyborg extension</a:t>
            </a:r>
          </a:p>
          <a:p>
            <a:pPr lvl="1"/>
            <a:r>
              <a:rPr lang="en-GB" baseline="0" dirty="0" smtClean="0"/>
              <a:t>Robot as avatar capable of being sociable partner</a:t>
            </a:r>
          </a:p>
          <a:p>
            <a:pPr lvl="0"/>
            <a:r>
              <a:rPr lang="en-GB" dirty="0" smtClean="0"/>
              <a:t>Inevitably mixed issues</a:t>
            </a:r>
          </a:p>
        </p:txBody>
      </p:sp>
    </p:spTree>
    <p:extLst>
      <p:ext uri="{BB962C8B-B14F-4D97-AF65-F5344CB8AC3E}">
        <p14:creationId xmlns:p14="http://schemas.microsoft.com/office/powerpoint/2010/main" val="267550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</a:t>
            </a:r>
            <a:r>
              <a:rPr lang="en-GB" baseline="0" dirty="0" smtClean="0"/>
              <a:t> hazard, human and environmental safety</a:t>
            </a:r>
          </a:p>
          <a:p>
            <a:r>
              <a:rPr lang="en-GB" baseline="0" dirty="0" smtClean="0"/>
              <a:t>Risks (likelihood and consequence)</a:t>
            </a:r>
          </a:p>
          <a:p>
            <a:pPr lvl="1"/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Evaluation</a:t>
            </a:r>
          </a:p>
          <a:p>
            <a:pPr lvl="1"/>
            <a:r>
              <a:rPr lang="en-GB" dirty="0" smtClean="0"/>
              <a:t>Control</a:t>
            </a:r>
          </a:p>
          <a:p>
            <a:pPr lvl="0"/>
            <a:r>
              <a:rPr lang="en-GB" dirty="0" smtClean="0"/>
              <a:t>Representing the robotic</a:t>
            </a:r>
            <a:r>
              <a:rPr lang="en-GB" baseline="0" dirty="0" smtClean="0"/>
              <a:t> system</a:t>
            </a:r>
          </a:p>
          <a:p>
            <a:pPr lvl="1"/>
            <a:r>
              <a:rPr lang="en-GB" dirty="0" smtClean="0"/>
              <a:t>Tasks</a:t>
            </a:r>
          </a:p>
          <a:p>
            <a:pPr lvl="1"/>
            <a:r>
              <a:rPr lang="en-GB" dirty="0" smtClean="0"/>
              <a:t>Functions</a:t>
            </a:r>
          </a:p>
          <a:p>
            <a:pPr lvl="1"/>
            <a:r>
              <a:rPr lang="en-GB" dirty="0" smtClean="0"/>
              <a:t>Limits of the system</a:t>
            </a:r>
          </a:p>
        </p:txBody>
      </p:sp>
    </p:spTree>
    <p:extLst>
      <p:ext uri="{BB962C8B-B14F-4D97-AF65-F5344CB8AC3E}">
        <p14:creationId xmlns:p14="http://schemas.microsoft.com/office/powerpoint/2010/main" val="386670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Identifying hazards based</a:t>
            </a:r>
            <a:r>
              <a:rPr lang="en-GB" baseline="0" dirty="0" smtClean="0"/>
              <a:t> on deviations</a:t>
            </a:r>
            <a:endParaRPr lang="en-GB" dirty="0" smtClean="0"/>
          </a:p>
          <a:p>
            <a:pPr lvl="1"/>
            <a:r>
              <a:rPr lang="en-GB" dirty="0" smtClean="0"/>
              <a:t>Failure modes and effects and analysis</a:t>
            </a:r>
          </a:p>
          <a:p>
            <a:pPr lvl="1"/>
            <a:r>
              <a:rPr lang="en-GB" dirty="0" smtClean="0"/>
              <a:t>HAZOP</a:t>
            </a:r>
          </a:p>
          <a:p>
            <a:endParaRPr lang="en-GB" dirty="0" smtClean="0"/>
          </a:p>
          <a:p>
            <a:r>
              <a:rPr lang="en-GB" dirty="0" smtClean="0"/>
              <a:t>Fault Tree Analysis</a:t>
            </a:r>
          </a:p>
          <a:p>
            <a:endParaRPr lang="en-GB" dirty="0" smtClean="0"/>
          </a:p>
          <a:p>
            <a:r>
              <a:rPr lang="en-GB" dirty="0" smtClean="0"/>
              <a:t>Identifying mitigating factors</a:t>
            </a:r>
          </a:p>
          <a:p>
            <a:pPr lvl="1"/>
            <a:r>
              <a:rPr lang="en-GB" dirty="0" smtClean="0"/>
              <a:t>Defences / Barriers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283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 for formalisation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Modelling tasks</a:t>
            </a:r>
          </a:p>
          <a:p>
            <a:r>
              <a:rPr lang="en-GB" dirty="0" smtClean="0"/>
              <a:t>Modelling sequences that achieve goals with possible deviations</a:t>
            </a:r>
          </a:p>
          <a:p>
            <a:r>
              <a:rPr lang="en-GB" dirty="0" smtClean="0"/>
              <a:t>Modelling common goals and common achievement</a:t>
            </a:r>
          </a:p>
          <a:p>
            <a:r>
              <a:rPr lang="en-GB" dirty="0" smtClean="0"/>
              <a:t>Modelling properties,</a:t>
            </a:r>
            <a:r>
              <a:rPr lang="en-GB" baseline="0" dirty="0" smtClean="0"/>
              <a:t> such as etiquette properties for example</a:t>
            </a:r>
          </a:p>
        </p:txBody>
      </p:sp>
    </p:spTree>
    <p:extLst>
      <p:ext uri="{BB962C8B-B14F-4D97-AF65-F5344CB8AC3E}">
        <p14:creationId xmlns:p14="http://schemas.microsoft.com/office/powerpoint/2010/main" val="184167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Combining formal techniques with safety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Analyse human interactions for plausible interaction sequences</a:t>
            </a:r>
          </a:p>
          <a:p>
            <a:r>
              <a:rPr lang="en-GB" dirty="0" smtClean="0"/>
              <a:t>Use technique (such as THEA) that identifies causes based on cognitive plausibility</a:t>
            </a:r>
          </a:p>
          <a:p>
            <a:r>
              <a:rPr lang="en-GB" dirty="0" smtClean="0"/>
              <a:t>Assess likelihood, consequence</a:t>
            </a:r>
            <a:r>
              <a:rPr lang="en-GB" baseline="0" dirty="0" smtClean="0"/>
              <a:t> and identify barriers or defences that mitigate risk</a:t>
            </a:r>
          </a:p>
          <a:p>
            <a:r>
              <a:rPr lang="en-GB" baseline="0" dirty="0" smtClean="0"/>
              <a:t>User-centred safety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86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Clearly biased</a:t>
            </a:r>
            <a:r>
              <a:rPr lang="en-GB" baseline="0" dirty="0" smtClean="0"/>
              <a:t> – substantial reviews elsewhere that focus on hardware issues</a:t>
            </a:r>
          </a:p>
          <a:p>
            <a:r>
              <a:rPr lang="en-GB" baseline="0" dirty="0" smtClean="0"/>
              <a:t>However interesting research challenges</a:t>
            </a:r>
          </a:p>
          <a:p>
            <a:pPr lvl="1"/>
            <a:r>
              <a:rPr lang="en-GB" dirty="0" smtClean="0"/>
              <a:t>Formulating and proving etiquette properties, for example</a:t>
            </a:r>
          </a:p>
        </p:txBody>
      </p:sp>
    </p:spTree>
    <p:extLst>
      <p:ext uri="{BB962C8B-B14F-4D97-AF65-F5344CB8AC3E}">
        <p14:creationId xmlns:p14="http://schemas.microsoft.com/office/powerpoint/2010/main" val="354439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A.M.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Dearden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M.D. Harrison, and P.C. Wright. Allocation of function: scenarios, context and economics of effort. International Journal of Human-Computer Studies, 52(2):289–318, 2000. 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M. A. Goodrich and A. C. Shultz. Human robot interaction: a survey. Foundations and Trends in Human-Computer Interaction, 1(3):203–275, 2007. 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Guiochet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A.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Vilchis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Safety analysis of a medical robot for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-echography. In Proc. of the 2nd IARP IEEE/RAS joint workshop on Technical Challenge for Dependable Robots in Human Environments, Toulouse, France, pages 217–227, 2002. 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Gary Klein, David D. Woods, Jeffrey M. Bradshaw, Robert R. Hoffman, and Paul J.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Feltovich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Ten challenges for making automation a ”team player” in joint human-agent activity. IEEE Intelligent Systems, 19(6):91–95, 2004. 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A. Miller. Human-computer etiquette. Communications of the ACM, 37(4):31–34, 2004. </a:t>
            </a: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Mutlu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J.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Forlizzi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Robots in organizations: The role of workflow, social, and environmental factors in human-robot interaction. In Human-Robot Interaction (HRI), 2008 3rd ACM/IEEE International Conference on, pages 287–294, March 2008. 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Raja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Parasuraman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Christopher A. Miller. Trust and etiquette in high-criticality automated systems.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ACM, 47(4):51–55, April 2004. </a:t>
            </a:r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R.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Parasuraman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T.B. Sheridan, and Christopher D.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Wickens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model for types and levels of human interaction with automation. Systems, Man and Cybernetics, Part A: Systems and Humans, IEEE Transactions on, 30(3):286–297, May 2000. 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Pocock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S., Harrison, M., Wright, P. &amp; Johnson, P. (2001). THEA: A technique for human error assessment early in design. In Hirose, M., editor, </a:t>
            </a:r>
            <a:r>
              <a:rPr lang="en-GB" sz="3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Human-Computer Interaction INTERACT'01 IFIP TC.13 International Conference on human computer interaction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pages 247-254. IOS Press.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Aaron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Steinfeld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Terrence Fong, David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Kaber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Michael Lewis, Jean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Scholtz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Alan Schultz, and Michael Goodrich. Common metrics for human-robot interaction. In Pro- </a:t>
            </a:r>
            <a:r>
              <a:rPr lang="en-US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ceedings</a:t>
            </a:r>
            <a:r>
              <a:rPr lang="en-US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1st ACM SIGCHI/SIGART Conference on Human-robot Interaction, HRI ’06, pages 33–40, New York, NY, USA, 2006. ACM. </a:t>
            </a:r>
          </a:p>
          <a:p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48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(USAR)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Robot assisted urban search and rescue</a:t>
            </a:r>
          </a:p>
          <a:p>
            <a:pPr lvl="1"/>
            <a:r>
              <a:rPr lang="en-GB" dirty="0" smtClean="0"/>
              <a:t>Autonomy in confined</a:t>
            </a:r>
            <a:r>
              <a:rPr lang="en-GB" baseline="0" dirty="0" smtClean="0"/>
              <a:t> spaces using its own sensors</a:t>
            </a:r>
          </a:p>
          <a:p>
            <a:pPr lvl="1"/>
            <a:r>
              <a:rPr lang="en-GB" baseline="0" dirty="0" smtClean="0"/>
              <a:t>Other situations require assistance because sensors do not provide enough information</a:t>
            </a:r>
          </a:p>
          <a:p>
            <a:pPr lvl="1"/>
            <a:r>
              <a:rPr lang="en-GB" baseline="0" dirty="0" smtClean="0"/>
              <a:t>Other situations, for example providing medication to trapped survivors, need supervision for legal reasons</a:t>
            </a:r>
          </a:p>
          <a:p>
            <a:pPr lvl="0"/>
            <a:r>
              <a:rPr lang="en-GB" dirty="0" smtClean="0"/>
              <a:t>Flexibility,</a:t>
            </a:r>
            <a:r>
              <a:rPr lang="en-GB" baseline="0" dirty="0" smtClean="0"/>
              <a:t> dynamic shifts of control</a:t>
            </a:r>
          </a:p>
          <a:p>
            <a:pPr lvl="0"/>
            <a:r>
              <a:rPr lang="en-GB" baseline="0" dirty="0" smtClean="0"/>
              <a:t>Task domain complex</a:t>
            </a:r>
          </a:p>
        </p:txBody>
      </p:sp>
    </p:spTree>
    <p:extLst>
      <p:ext uri="{BB962C8B-B14F-4D97-AF65-F5344CB8AC3E}">
        <p14:creationId xmlns:p14="http://schemas.microsoft.com/office/powerpoint/2010/main" val="61709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USAR robot</a:t>
            </a:r>
            <a:endParaRPr lang="en-GB" dirty="0"/>
          </a:p>
        </p:txBody>
      </p:sp>
      <p:pic>
        <p:nvPicPr>
          <p:cNvPr id="4" name="Content Placeholder 3" descr="usarrobot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8" r="16538"/>
          <a:stretch>
            <a:fillRect/>
          </a:stretch>
        </p:blipFill>
        <p:spPr/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Processes and models:</a:t>
            </a:r>
          </a:p>
          <a:p>
            <a:pPr lvl="1"/>
            <a:r>
              <a:rPr lang="en-GB" dirty="0" smtClean="0"/>
              <a:t>How much autonomy when?</a:t>
            </a:r>
          </a:p>
          <a:p>
            <a:pPr lvl="1"/>
            <a:r>
              <a:rPr lang="en-GB" dirty="0" smtClean="0"/>
              <a:t>Dynamic shifts of control</a:t>
            </a:r>
          </a:p>
          <a:p>
            <a:pPr lvl="1"/>
            <a:r>
              <a:rPr lang="en-GB" dirty="0" smtClean="0"/>
              <a:t>Task domain complex</a:t>
            </a:r>
          </a:p>
          <a:p>
            <a:pPr lvl="0"/>
            <a:r>
              <a:rPr lang="en-GB" dirty="0" smtClean="0"/>
              <a:t>Human robot interaction</a:t>
            </a:r>
          </a:p>
          <a:p>
            <a:pPr lvl="1"/>
            <a:r>
              <a:rPr lang="en-GB" dirty="0" smtClean="0"/>
              <a:t>Often vision</a:t>
            </a:r>
            <a:r>
              <a:rPr lang="en-GB" baseline="0" dirty="0" smtClean="0"/>
              <a:t> algorithms and multi-modal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455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Particular themes in the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the robot interacts with the human as it performs the</a:t>
            </a:r>
            <a:r>
              <a:rPr lang="en-GB" baseline="0" dirty="0" smtClean="0"/>
              <a:t> task</a:t>
            </a:r>
          </a:p>
          <a:p>
            <a:pPr lvl="1"/>
            <a:r>
              <a:rPr lang="en-GB" dirty="0" smtClean="0"/>
              <a:t>What are the tasks?</a:t>
            </a:r>
          </a:p>
          <a:p>
            <a:pPr lvl="1"/>
            <a:r>
              <a:rPr lang="en-GB" dirty="0" smtClean="0"/>
              <a:t>Allocation of function?</a:t>
            </a:r>
          </a:p>
          <a:p>
            <a:pPr lvl="1"/>
            <a:r>
              <a:rPr lang="en-GB" dirty="0" smtClean="0"/>
              <a:t>Adaptation and mixed initiative?</a:t>
            </a:r>
          </a:p>
          <a:p>
            <a:pPr lvl="1"/>
            <a:r>
              <a:rPr lang="en-GB" dirty="0" smtClean="0"/>
              <a:t>How does the robot interact with the human?</a:t>
            </a:r>
          </a:p>
          <a:p>
            <a:pPr lvl="2"/>
            <a:r>
              <a:rPr lang="en-GB" dirty="0" smtClean="0"/>
              <a:t>Team player?</a:t>
            </a:r>
          </a:p>
          <a:p>
            <a:pPr lvl="2"/>
            <a:r>
              <a:rPr lang="en-GB" dirty="0" smtClean="0"/>
              <a:t>Etiquette?</a:t>
            </a:r>
          </a:p>
          <a:p>
            <a:pPr lvl="1"/>
            <a:r>
              <a:rPr lang="en-GB" dirty="0" smtClean="0"/>
              <a:t>Metrics, formalism and safety (and security)</a:t>
            </a:r>
          </a:p>
        </p:txBody>
      </p:sp>
    </p:spTree>
    <p:extLst>
      <p:ext uri="{BB962C8B-B14F-4D97-AF65-F5344CB8AC3E}">
        <p14:creationId xmlns:p14="http://schemas.microsoft.com/office/powerpoint/2010/main" val="403463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Thinking of robots in terms of the functions they perform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Robots</a:t>
            </a:r>
            <a:r>
              <a:rPr lang="en-GB" baseline="0" dirty="0" smtClean="0"/>
              <a:t> achieve goals</a:t>
            </a:r>
          </a:p>
          <a:p>
            <a:pPr lvl="1"/>
            <a:r>
              <a:rPr lang="en-GB" dirty="0" smtClean="0"/>
              <a:t>“delivering bed linen to ward</a:t>
            </a:r>
            <a:r>
              <a:rPr lang="en-GB" baseline="0" dirty="0" smtClean="0"/>
              <a:t> 13”</a:t>
            </a:r>
          </a:p>
          <a:p>
            <a:pPr lvl="0"/>
            <a:r>
              <a:rPr lang="en-GB" dirty="0" smtClean="0"/>
              <a:t>To achieve goals they must achieve </a:t>
            </a:r>
            <a:r>
              <a:rPr lang="en-GB" dirty="0" err="1" smtClean="0"/>
              <a:t>subgoals</a:t>
            </a:r>
            <a:endParaRPr lang="en-GB" dirty="0" smtClean="0"/>
          </a:p>
          <a:p>
            <a:pPr lvl="1"/>
            <a:r>
              <a:rPr lang="en-GB" dirty="0" smtClean="0"/>
              <a:t>“recognise intersection and take turning toward</a:t>
            </a:r>
            <a:r>
              <a:rPr lang="en-GB" baseline="0" dirty="0" smtClean="0"/>
              <a:t> ward 13</a:t>
            </a:r>
            <a:r>
              <a:rPr lang="en-GB" dirty="0" smtClean="0"/>
              <a:t>”</a:t>
            </a:r>
          </a:p>
          <a:p>
            <a:pPr lvl="1"/>
            <a:r>
              <a:rPr lang="en-GB" dirty="0" smtClean="0"/>
              <a:t>“recognise and avoid obstacle”</a:t>
            </a:r>
          </a:p>
        </p:txBody>
      </p:sp>
    </p:spTree>
    <p:extLst>
      <p:ext uri="{BB962C8B-B14F-4D97-AF65-F5344CB8AC3E}">
        <p14:creationId xmlns:p14="http://schemas.microsoft.com/office/powerpoint/2010/main" val="2229945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 Robot</a:t>
            </a:r>
            <a:endParaRPr lang="en-GB" dirty="0"/>
          </a:p>
        </p:txBody>
      </p:sp>
      <p:pic>
        <p:nvPicPr>
          <p:cNvPr id="4" name="Content Placeholder 3" descr="Screen Shot 2015-06-13 at 10.52.2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233" r="-352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6198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the robot do, what does the human do (RDHD)?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MABA-MABA lists (</a:t>
            </a:r>
            <a:r>
              <a:rPr lang="en-GB" dirty="0" err="1" smtClean="0"/>
              <a:t>Fitts</a:t>
            </a:r>
            <a:r>
              <a:rPr lang="en-GB" dirty="0" smtClean="0"/>
              <a:t>’ List)</a:t>
            </a:r>
          </a:p>
          <a:p>
            <a:r>
              <a:rPr lang="en-GB" dirty="0" smtClean="0"/>
              <a:t>10 level scale of automation (Sheridan and </a:t>
            </a:r>
            <a:r>
              <a:rPr lang="en-GB" dirty="0" err="1" smtClean="0"/>
              <a:t>Verplank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Degree of specificity required of the</a:t>
            </a:r>
            <a:r>
              <a:rPr lang="en-GB" baseline="0" dirty="0" smtClean="0"/>
              <a:t> automation for making requests of the machine</a:t>
            </a:r>
          </a:p>
          <a:p>
            <a:pPr lvl="1"/>
            <a:r>
              <a:rPr lang="en-GB" baseline="0" dirty="0" smtClean="0"/>
              <a:t>Degree of specificity with which the machine communicates decision alternatives or action recommendations</a:t>
            </a:r>
          </a:p>
          <a:p>
            <a:pPr lvl="1"/>
            <a:r>
              <a:rPr lang="en-GB" baseline="0" dirty="0" smtClean="0"/>
              <a:t>Degree of human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29368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7237</TotalTime>
  <Words>1387</Words>
  <Application>Microsoft Macintosh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Notes on Human Robot Interaction</vt:lpstr>
      <vt:lpstr>Human robot interaction</vt:lpstr>
      <vt:lpstr>References</vt:lpstr>
      <vt:lpstr>Example (USAR)</vt:lpstr>
      <vt:lpstr>USAR robot</vt:lpstr>
      <vt:lpstr>Particular themes in the presentation</vt:lpstr>
      <vt:lpstr>Thinking of robots in terms of the functions they perform</vt:lpstr>
      <vt:lpstr>Delivery Robot</vt:lpstr>
      <vt:lpstr>What does the robot do, what does the human do (RDHD)?</vt:lpstr>
      <vt:lpstr>(RDHD) Analysing stages of process</vt:lpstr>
      <vt:lpstr>Delivery Robot</vt:lpstr>
      <vt:lpstr>Dynamic allocation and adaptive automation</vt:lpstr>
      <vt:lpstr>How does a robot interact with its social context?</vt:lpstr>
      <vt:lpstr>Social issues</vt:lpstr>
      <vt:lpstr>Issues of Etiquette</vt:lpstr>
      <vt:lpstr>Simple stuff but …</vt:lpstr>
      <vt:lpstr>Robot as team player (cooperative robotics)</vt:lpstr>
      <vt:lpstr>Specifics of interaction</vt:lpstr>
      <vt:lpstr>Measures</vt:lpstr>
      <vt:lpstr>Safety</vt:lpstr>
      <vt:lpstr>Risk Analysis</vt:lpstr>
      <vt:lpstr>Challenges for formalisation</vt:lpstr>
      <vt:lpstr>Combining formal techniques with safety analysis</vt:lpstr>
      <vt:lpstr>Conclusions</vt:lpstr>
    </vt:vector>
  </TitlesOfParts>
  <Company>QMUL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Human Robot Interaction</dc:title>
  <dc:creator>Michael Harrison</dc:creator>
  <cp:lastModifiedBy>Michael Harrison</cp:lastModifiedBy>
  <cp:revision>48</cp:revision>
  <dcterms:created xsi:type="dcterms:W3CDTF">2015-06-12T10:32:13Z</dcterms:created>
  <dcterms:modified xsi:type="dcterms:W3CDTF">2015-06-17T11:10:04Z</dcterms:modified>
</cp:coreProperties>
</file>